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2"/>
  </p:notesMasterIdLst>
  <p:sldIdLst>
    <p:sldId id="256" r:id="rId2"/>
    <p:sldId id="257" r:id="rId3"/>
    <p:sldId id="282" r:id="rId4"/>
    <p:sldId id="283" r:id="rId5"/>
    <p:sldId id="278" r:id="rId6"/>
    <p:sldId id="285" r:id="rId7"/>
    <p:sldId id="279" r:id="rId8"/>
    <p:sldId id="280" r:id="rId9"/>
    <p:sldId id="281" r:id="rId10"/>
    <p:sldId id="284" r:id="rId11"/>
    <p:sldId id="286" r:id="rId12"/>
    <p:sldId id="287" r:id="rId13"/>
    <p:sldId id="290" r:id="rId14"/>
    <p:sldId id="291" r:id="rId15"/>
    <p:sldId id="288" r:id="rId16"/>
    <p:sldId id="292" r:id="rId17"/>
    <p:sldId id="289" r:id="rId18"/>
    <p:sldId id="293" r:id="rId19"/>
    <p:sldId id="294" r:id="rId20"/>
    <p:sldId id="272" r:id="rId21"/>
  </p:sldIdLst>
  <p:sldSz cx="12192000" cy="6858000"/>
  <p:notesSz cx="6797675" cy="99298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ED7D31"/>
    <a:srgbClr val="F4B082"/>
    <a:srgbClr val="F1985B"/>
    <a:srgbClr val="0070C0"/>
    <a:srgbClr val="197EC6"/>
    <a:srgbClr val="EBF7FF"/>
    <a:srgbClr val="E0E0E0"/>
    <a:srgbClr val="F7F7F7"/>
    <a:srgbClr val="F5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TxStyle/>
      <a:tcStyle>
        <a:tcBdr/>
        <a:fill>
          <a:solidFill>
            <a:schemeClr val="accent3">
              <a:tint val="40000"/>
            </a:schemeClr>
          </a:solidFill>
        </a:fill>
      </a:tcStyle>
    </a:band1H>
    <a:band2H>
      <a:tcTxStyle/>
      <a:tcStyle>
        <a:tcBdr/>
      </a:tcStyle>
    </a:band2H>
    <a:band1V>
      <a:tcTxStyle/>
      <a:tcStyle>
        <a:tcBdr/>
        <a:fill>
          <a:solidFill>
            <a:schemeClr val="accent3">
              <a:tint val="40000"/>
            </a:schemeClr>
          </a:solidFill>
        </a:fill>
      </a:tcStyle>
    </a:band1V>
    <a:band2V>
      <a:tcTxStyle/>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6370" autoAdjust="0"/>
  </p:normalViewPr>
  <p:slideViewPr>
    <p:cSldViewPr snapToGrid="0">
      <p:cViewPr varScale="1">
        <p:scale>
          <a:sx n="114" d="100"/>
          <a:sy n="114" d="100"/>
        </p:scale>
        <p:origin x="516" y="10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215"/>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8215"/>
          </a:xfrm>
          <a:prstGeom prst="rect">
            <a:avLst/>
          </a:prstGeom>
        </p:spPr>
        <p:txBody>
          <a:bodyPr vert="horz" lIns="91440" tIns="45720" rIns="91440" bIns="45720"/>
          <a:lstStyle>
            <a:lvl1pPr algn="r">
              <a:defRPr sz="1200"/>
            </a:lvl1pPr>
          </a:lstStyle>
          <a:p>
            <a:pPr lvl="0">
              <a:defRPr/>
            </a:pPr>
            <a:fld id="{2805AB93-08F2-4CFB-8558-C155BED8A8C1}" type="datetime1">
              <a:rPr lang="ko-KR" altLang="en-US"/>
              <a:pPr lvl="0">
                <a:defRPr/>
              </a:pPr>
              <a:t>2024-05-10</a:t>
            </a:fld>
            <a:endParaRPr lang="ko-KR" altLang="en-US"/>
          </a:p>
        </p:txBody>
      </p:sp>
      <p:sp>
        <p:nvSpPr>
          <p:cNvPr id="4" name="슬라이드 이미지 개체 틀 3"/>
          <p:cNvSpPr>
            <a:spLocks noGrp="1" noRot="1" noChangeAspect="1" noTextEdi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78722"/>
            <a:ext cx="5438140" cy="3909864"/>
          </a:xfrm>
          <a:prstGeom prst="rect">
            <a:avLst/>
          </a:prstGeom>
        </p:spPr>
        <p:txBody>
          <a:bodyPr vert="horz" lIns="91440" tIns="45720" rIns="91440" bIns="45720"/>
          <a:lstStyle/>
          <a:p>
            <a:pPr lvl="0">
              <a:defRPr/>
            </a:pPr>
            <a:r>
              <a:rPr lang="ko-KR" altLang="en-US"/>
              <a:t>마스터 텍스트 스타일 편집</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31600"/>
            <a:ext cx="2945659" cy="498214"/>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50443" y="9431600"/>
            <a:ext cx="2945659" cy="498214"/>
          </a:xfrm>
          <a:prstGeom prst="rect">
            <a:avLst/>
          </a:prstGeom>
        </p:spPr>
        <p:txBody>
          <a:bodyPr vert="horz" lIns="91440" tIns="45720" rIns="91440" bIns="45720" anchor="b"/>
          <a:lstStyle>
            <a:lvl1pPr algn="r">
              <a:defRPr sz="1200"/>
            </a:lvl1pPr>
          </a:lstStyle>
          <a:p>
            <a:pPr lvl="0">
              <a:defRPr/>
            </a:pPr>
            <a:fld id="{08D00FA5-DCE0-4DE5-8467-486F681E95E0}"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marL="0" indent="0">
              <a:buFontTx/>
              <a:buNone/>
              <a:defRPr/>
            </a:pPr>
            <a:endParaRPr lang="en-US" altLang="ko-KR" baseline="0"/>
          </a:p>
        </p:txBody>
      </p:sp>
      <p:sp>
        <p:nvSpPr>
          <p:cNvPr id="4" name="슬라이드 번호 개체 틀 3"/>
          <p:cNvSpPr>
            <a:spLocks noGrp="1"/>
          </p:cNvSpPr>
          <p:nvPr>
            <p:ph type="sldNum" sz="quarter" idx="10"/>
          </p:nvPr>
        </p:nvSpPr>
        <p:spPr/>
        <p:txBody>
          <a:bodyPr/>
          <a:lstStyle/>
          <a:p>
            <a:pPr lvl="0">
              <a:defRPr/>
            </a:pPr>
            <a:fld id="{0786068A-C293-4585-A9A4-94D713860402}" type="slidenum">
              <a:rPr lang="en-US" altLang="en-US"/>
              <a:pPr lvl="0">
                <a:defRPr/>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407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855711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1331372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172" y="482367"/>
            <a:ext cx="10515600" cy="564776"/>
          </a:xfrm>
        </p:spPr>
        <p:txBody>
          <a:bodyPr/>
          <a:lstStyle>
            <a:lvl1pPr>
              <a:defRPr/>
            </a:lvl1pPr>
          </a:lstStyle>
          <a:p>
            <a:r>
              <a:rPr lang="en-US" altLang="ko-KR" sz="2400" dirty="0">
                <a:solidFill>
                  <a:schemeClr val="tx1">
                    <a:lumMod val="65000"/>
                    <a:lumOff val="35000"/>
                  </a:schemeClr>
                </a:solidFill>
                <a:latin typeface="나눔바른고딕" panose="020B0603020101020101" pitchFamily="50" charset="-127"/>
                <a:ea typeface="나눔바른고딕" panose="020B0603020101020101" pitchFamily="50" charset="-127"/>
              </a:rPr>
              <a:t>Main Sentences</a:t>
            </a:r>
            <a:endParaRPr lang="ko-KR" altLang="en-US" sz="2400" dirty="0">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sp>
        <p:nvSpPr>
          <p:cNvPr id="3" name="Content Placeholder 2"/>
          <p:cNvSpPr>
            <a:spLocks noGrp="1"/>
          </p:cNvSpPr>
          <p:nvPr>
            <p:ph idx="1"/>
          </p:nvPr>
        </p:nvSpPr>
        <p:spPr>
          <a:xfrm>
            <a:off x="441072" y="1056407"/>
            <a:ext cx="11319128" cy="5255493"/>
          </a:xfrm>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5" name="Footer Placeholder 4"/>
          <p:cNvSpPr>
            <a:spLocks noGrp="1"/>
          </p:cNvSpPr>
          <p:nvPr>
            <p:ph type="ftr" sz="quarter" idx="11"/>
          </p:nvPr>
        </p:nvSpPr>
        <p:spPr>
          <a:xfrm>
            <a:off x="642847" y="95997"/>
            <a:ext cx="4114800" cy="365125"/>
          </a:xfrm>
          <a:prstGeom prst="rect">
            <a:avLst/>
          </a:prstGeom>
        </p:spPr>
        <p:txBody>
          <a:bodyPr/>
          <a:lstStyle>
            <a:lvl1pPr algn="l">
              <a:defRPr sz="1600">
                <a:solidFill>
                  <a:schemeClr val="tx1">
                    <a:lumMod val="65000"/>
                    <a:lumOff val="35000"/>
                  </a:schemeClr>
                </a:solidFill>
                <a:latin typeface="나눔바른고딕" panose="020B0603020101020101" pitchFamily="50" charset="-127"/>
                <a:ea typeface="나눔바른고딕" panose="020B0603020101020101" pitchFamily="50" charset="-127"/>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dirty="0">
              <a:ln>
                <a:noFill/>
              </a:ln>
              <a:solidFill>
                <a:prstClr val="black">
                  <a:lumMod val="65000"/>
                  <a:lumOff val="35000"/>
                </a:prstClr>
              </a:solidFill>
              <a:effectLst/>
              <a:uLnTx/>
              <a:uFillTx/>
              <a:latin typeface="나눔바른고딕" panose="020B0603020101020101" pitchFamily="50" charset="-127"/>
              <a:ea typeface="나눔바른고딕" panose="020B0603020101020101" pitchFamily="50" charset="-127"/>
              <a:cs typeface="+mn-cs"/>
            </a:endParaRPr>
          </a:p>
        </p:txBody>
      </p:sp>
      <p:sp>
        <p:nvSpPr>
          <p:cNvPr id="8" name="순서도: 수동 입력 7"/>
          <p:cNvSpPr/>
          <p:nvPr userDrawn="1"/>
        </p:nvSpPr>
        <p:spPr>
          <a:xfrm rot="5400000" flipH="1">
            <a:off x="158265" y="-50614"/>
            <a:ext cx="273099" cy="628331"/>
          </a:xfrm>
          <a:prstGeom prst="flowChartManualInp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나눔바른고딕" panose="020B0603020101020101" pitchFamily="50" charset="-127"/>
              <a:ea typeface="나눔바른고딕" panose="020B0603020101020101" pitchFamily="50" charset="-127"/>
              <a:cs typeface="+mn-cs"/>
            </a:endParaRPr>
          </a:p>
        </p:txBody>
      </p:sp>
      <p:cxnSp>
        <p:nvCxnSpPr>
          <p:cNvPr id="20" name="직선 연결선 19"/>
          <p:cNvCxnSpPr/>
          <p:nvPr userDrawn="1"/>
        </p:nvCxnSpPr>
        <p:spPr>
          <a:xfrm flipV="1">
            <a:off x="326773" y="6311901"/>
            <a:ext cx="11154769" cy="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슬라이드 번호 개체 틀 12"/>
          <p:cNvSpPr>
            <a:spLocks noGrp="1"/>
          </p:cNvSpPr>
          <p:nvPr>
            <p:ph type="sldNum" sz="quarter" idx="4"/>
          </p:nvPr>
        </p:nvSpPr>
        <p:spPr>
          <a:xfrm>
            <a:off x="11201400" y="6121401"/>
            <a:ext cx="854677" cy="365125"/>
          </a:xfrm>
          <a:prstGeom prst="rect">
            <a:avLst/>
          </a:prstGeom>
        </p:spPr>
        <p:txBody>
          <a:bodyPr vert="horz" lIns="91440" tIns="45720" rIns="91440" bIns="45720" rtlCol="0" anchor="ctr"/>
          <a:lstStyle>
            <a:lvl1pPr algn="r">
              <a:defRPr sz="1400">
                <a:solidFill>
                  <a:schemeClr val="tx1">
                    <a:tint val="75000"/>
                  </a:schemeClr>
                </a:solidFill>
                <a:latin typeface="나눔바른고딕" panose="020B0603020101020101" pitchFamily="50" charset="-127"/>
                <a:ea typeface="나눔바른고딕" panose="020B0603020101020101" pitchFamily="50" charset="-127"/>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400" b="0" i="0" u="none" strike="noStrike" kern="1200" cap="none" spc="0" normalizeH="0" baseline="0" noProof="0" smtClean="0">
                <a:ln>
                  <a:noFill/>
                </a:ln>
                <a:solidFill>
                  <a:prstClr val="black">
                    <a:tint val="75000"/>
                  </a:prstClr>
                </a:solidFill>
                <a:effectLst/>
                <a:uLnTx/>
                <a:uFillTx/>
                <a:latin typeface="나눔바른고딕" panose="020B0603020101020101" pitchFamily="50" charset="-127"/>
                <a:ea typeface="나눔바른고딕" panose="020B0603020101020101"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400" b="0" i="0" u="none" strike="noStrike" kern="1200" cap="none" spc="0" normalizeH="0" baseline="0" noProof="0" dirty="0">
              <a:ln>
                <a:noFill/>
              </a:ln>
              <a:solidFill>
                <a:prstClr val="black">
                  <a:tint val="75000"/>
                </a:prstClr>
              </a:solidFill>
              <a:effectLst/>
              <a:uLnTx/>
              <a:uFillTx/>
              <a:latin typeface="나눔바른고딕" panose="020B0603020101020101" pitchFamily="50" charset="-127"/>
              <a:ea typeface="나눔바른고딕" panose="020B0603020101020101" pitchFamily="50" charset="-127"/>
              <a:cs typeface="+mn-cs"/>
            </a:endParaRPr>
          </a:p>
        </p:txBody>
      </p:sp>
    </p:spTree>
    <p:extLst>
      <p:ext uri="{BB962C8B-B14F-4D97-AF65-F5344CB8AC3E}">
        <p14:creationId xmlns:p14="http://schemas.microsoft.com/office/powerpoint/2010/main" val="286995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5/10/2024</a:t>
            </a:fld>
            <a:endParaRPr lang="en-US"/>
          </a:p>
        </p:txBody>
      </p:sp>
      <p:sp>
        <p:nvSpPr>
          <p:cNvPr id="4" name="Holder 4"/>
          <p:cNvSpPr>
            <a:spLocks noGrp="1"/>
          </p:cNvSpPr>
          <p:nvPr>
            <p:ph type="sldNum" sz="quarter" idx="7"/>
          </p:nvPr>
        </p:nvSpPr>
        <p:spPr/>
        <p:txBody>
          <a:bodyPr lIns="0" tIns="0" rIns="0" bIns="0"/>
          <a:lstStyle>
            <a:lvl1pPr>
              <a:defRPr sz="1400" b="0" i="0">
                <a:solidFill>
                  <a:srgbClr val="888888"/>
                </a:solidFill>
                <a:latin typeface="Arial"/>
                <a:cs typeface="Arial"/>
              </a:defRPr>
            </a:lvl1pPr>
          </a:lstStyle>
          <a:p>
            <a:pPr marL="141605">
              <a:lnSpc>
                <a:spcPts val="1575"/>
              </a:lnSpc>
            </a:pPr>
            <a:fld id="{81D60167-4931-47E6-BA6A-407CBD079E47}" type="slidenum">
              <a:rPr lang="en-US" altLang="ko-KR" spc="35" smtClean="0"/>
              <a:pPr marL="141605">
                <a:lnSpc>
                  <a:spcPts val="1575"/>
                </a:lnSpc>
              </a:pPr>
              <a:t>‹#›</a:t>
            </a:fld>
            <a:endParaRPr lang="en-US" altLang="ko-KR" spc="35" dirty="0"/>
          </a:p>
        </p:txBody>
      </p:sp>
    </p:spTree>
    <p:extLst>
      <p:ext uri="{BB962C8B-B14F-4D97-AF65-F5344CB8AC3E}">
        <p14:creationId xmlns:p14="http://schemas.microsoft.com/office/powerpoint/2010/main" val="2868507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순서도: 수동 입력 6"/>
          <p:cNvSpPr/>
          <p:nvPr userDrawn="1"/>
        </p:nvSpPr>
        <p:spPr>
          <a:xfrm rot="5400000" flipH="1">
            <a:off x="158265" y="-50614"/>
            <a:ext cx="273099" cy="628331"/>
          </a:xfrm>
          <a:prstGeom prst="flowChartManualInpu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나눔바른고딕" panose="020B0603020101020101" pitchFamily="50" charset="-127"/>
              <a:ea typeface="나눔바른고딕" panose="020B0603020101020101" pitchFamily="50" charset="-127"/>
              <a:cs typeface="+mn-cs"/>
            </a:endParaRPr>
          </a:p>
        </p:txBody>
      </p:sp>
      <p:cxnSp>
        <p:nvCxnSpPr>
          <p:cNvPr id="8" name="직선 연결선 7"/>
          <p:cNvCxnSpPr>
            <a:cxnSpLocks/>
          </p:cNvCxnSpPr>
          <p:nvPr userDrawn="1"/>
        </p:nvCxnSpPr>
        <p:spPr>
          <a:xfrm>
            <a:off x="2286000" y="273331"/>
            <a:ext cx="9333798" cy="2753"/>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94059B7C-3289-D042-45EA-791F49DEC16E}"/>
              </a:ext>
            </a:extLst>
          </p:cNvPr>
          <p:cNvGrpSpPr/>
          <p:nvPr userDrawn="1"/>
        </p:nvGrpSpPr>
        <p:grpSpPr>
          <a:xfrm>
            <a:off x="226804" y="6368434"/>
            <a:ext cx="3788308" cy="362564"/>
            <a:chOff x="4936592" y="5515504"/>
            <a:chExt cx="3788308" cy="362564"/>
          </a:xfrm>
        </p:grpSpPr>
        <p:pic>
          <p:nvPicPr>
            <p:cNvPr id="11" name="그림 10">
              <a:extLst>
                <a:ext uri="{FF2B5EF4-FFF2-40B4-BE49-F238E27FC236}">
                  <a16:creationId xmlns:a16="http://schemas.microsoft.com/office/drawing/2014/main" id="{82694BA7-89AB-5077-B234-74C2ED87D4B5}"/>
                </a:ext>
              </a:extLst>
            </p:cNvPr>
            <p:cNvPicPr>
              <a:picLocks noChangeAspect="1"/>
            </p:cNvPicPr>
            <p:nvPr/>
          </p:nvPicPr>
          <p:blipFill rotWithShape="1">
            <a:blip r:embed="rId2">
              <a:extLst>
                <a:ext uri="{28A0092B-C50C-407E-A947-70E740481C1C}">
                  <a14:useLocalDpi xmlns:a14="http://schemas.microsoft.com/office/drawing/2010/main" val="0"/>
                </a:ext>
              </a:extLst>
            </a:blip>
            <a:srcRect l="36174" r="60067" b="16744"/>
            <a:stretch/>
          </p:blipFill>
          <p:spPr>
            <a:xfrm>
              <a:off x="6010586" y="5515504"/>
              <a:ext cx="85413" cy="362564"/>
            </a:xfrm>
            <a:prstGeom prst="rect">
              <a:avLst/>
            </a:prstGeom>
          </p:spPr>
        </p:pic>
        <p:sp>
          <p:nvSpPr>
            <p:cNvPr id="12" name="TextBox 11">
              <a:extLst>
                <a:ext uri="{FF2B5EF4-FFF2-40B4-BE49-F238E27FC236}">
                  <a16:creationId xmlns:a16="http://schemas.microsoft.com/office/drawing/2014/main" id="{5A86FD56-00DC-F60D-E815-B851FF35630D}"/>
                </a:ext>
              </a:extLst>
            </p:cNvPr>
            <p:cNvSpPr txBox="1"/>
            <p:nvPr/>
          </p:nvSpPr>
          <p:spPr>
            <a:xfrm>
              <a:off x="6053292" y="5583772"/>
              <a:ext cx="2671608" cy="276999"/>
            </a:xfrm>
            <a:prstGeom prst="rect">
              <a:avLst/>
            </a:prstGeom>
            <a:noFill/>
          </p:spPr>
          <p:txBody>
            <a:bodyPr wrap="square" rtlCol="0">
              <a:spAutoFit/>
            </a:bodyPr>
            <a:lstStyle/>
            <a:p>
              <a:r>
                <a:rPr lang="en-US" altLang="ko-KR" sz="1200" b="1" dirty="0"/>
                <a:t>TURBO PROPULSION LAB.</a:t>
              </a:r>
              <a:endParaRPr lang="ko-KR" altLang="en-US" sz="1200" b="1" dirty="0"/>
            </a:p>
          </p:txBody>
        </p:sp>
        <p:pic>
          <p:nvPicPr>
            <p:cNvPr id="13" name="그림 12" descr="텍스트, 로고, 폰트, 상징이(가) 표시된 사진&#10;&#10;자동 생성된 설명">
              <a:extLst>
                <a:ext uri="{FF2B5EF4-FFF2-40B4-BE49-F238E27FC236}">
                  <a16:creationId xmlns:a16="http://schemas.microsoft.com/office/drawing/2014/main" id="{9D24BABD-9B00-939A-9451-691EB183B6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6592" y="5626520"/>
              <a:ext cx="1052641" cy="238614"/>
            </a:xfrm>
            <a:prstGeom prst="rect">
              <a:avLst/>
            </a:prstGeom>
          </p:spPr>
        </p:pic>
      </p:grpSp>
      <p:cxnSp>
        <p:nvCxnSpPr>
          <p:cNvPr id="15" name="직선 연결선 14">
            <a:extLst>
              <a:ext uri="{FF2B5EF4-FFF2-40B4-BE49-F238E27FC236}">
                <a16:creationId xmlns:a16="http://schemas.microsoft.com/office/drawing/2014/main" id="{38379683-DD1E-FB3A-AD23-0BC43851F7B6}"/>
              </a:ext>
            </a:extLst>
          </p:cNvPr>
          <p:cNvCxnSpPr>
            <a:cxnSpLocks/>
          </p:cNvCxnSpPr>
          <p:nvPr userDrawn="1"/>
        </p:nvCxnSpPr>
        <p:spPr>
          <a:xfrm>
            <a:off x="3154034" y="6584668"/>
            <a:ext cx="8465764"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BC84DBE7-74D0-47DF-BD05-1F9FE0D4CBB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2900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8973431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3401601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2075192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1611985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541101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5814409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791334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5/10/2024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38438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a:extLst>
              <a:ext uri="{FF2B5EF4-FFF2-40B4-BE49-F238E27FC236}">
                <a16:creationId xmlns:a16="http://schemas.microsoft.com/office/drawing/2014/main" id="{464A24E0-6BD1-43EA-8C6E-54B6361B1EE2}"/>
              </a:ext>
            </a:extLst>
          </p:cNvPr>
          <p:cNvCxnSpPr>
            <a:cxnSpLocks/>
          </p:cNvCxnSpPr>
          <p:nvPr/>
        </p:nvCxnSpPr>
        <p:spPr>
          <a:xfrm>
            <a:off x="1619250" y="3583921"/>
            <a:ext cx="9048750" cy="0"/>
          </a:xfrm>
          <a:prstGeom prst="line">
            <a:avLst/>
          </a:prstGeom>
          <a:ln w="19050">
            <a:solidFill>
              <a:schemeClr val="accent5">
                <a:lumMod val="75000"/>
              </a:schemeClr>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AD4F71C0-5D04-43E1-B4CA-A38AD95073EC}"/>
              </a:ext>
            </a:extLst>
          </p:cNvPr>
          <p:cNvCxnSpPr>
            <a:cxnSpLocks/>
          </p:cNvCxnSpPr>
          <p:nvPr/>
        </p:nvCxnSpPr>
        <p:spPr>
          <a:xfrm>
            <a:off x="1619250" y="1247972"/>
            <a:ext cx="9048750" cy="0"/>
          </a:xfrm>
          <a:prstGeom prst="line">
            <a:avLst/>
          </a:prstGeom>
          <a:ln w="19050">
            <a:solidFill>
              <a:schemeClr val="accent5">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9ECB167-FAC7-46F0-B9C2-3FCA9888D981}"/>
              </a:ext>
            </a:extLst>
          </p:cNvPr>
          <p:cNvSpPr txBox="1"/>
          <p:nvPr/>
        </p:nvSpPr>
        <p:spPr>
          <a:xfrm>
            <a:off x="790575" y="1472639"/>
            <a:ext cx="9877425" cy="461665"/>
          </a:xfrm>
          <a:prstGeom prst="rect">
            <a:avLst/>
          </a:prstGeom>
          <a:noFill/>
        </p:spPr>
        <p:txBody>
          <a:bodyPr wrap="square" rtlCol="0">
            <a:spAutoFit/>
          </a:bodyPr>
          <a:lstStyle/>
          <a:p>
            <a:pPr algn="ctr"/>
            <a:r>
              <a:rPr lang="en-US" altLang="ko-KR" sz="2400" b="1" dirty="0">
                <a:solidFill>
                  <a:schemeClr val="bg1"/>
                </a:solidFill>
              </a:rPr>
              <a:t>-</a:t>
            </a:r>
            <a:endParaRPr lang="ko-KR" altLang="en-US" sz="2400" b="1" dirty="0">
              <a:solidFill>
                <a:schemeClr val="bg1"/>
              </a:solidFill>
            </a:endParaRPr>
          </a:p>
        </p:txBody>
      </p:sp>
      <p:grpSp>
        <p:nvGrpSpPr>
          <p:cNvPr id="20" name="그룹 19">
            <a:extLst>
              <a:ext uri="{FF2B5EF4-FFF2-40B4-BE49-F238E27FC236}">
                <a16:creationId xmlns:a16="http://schemas.microsoft.com/office/drawing/2014/main" id="{2F498ABE-F1CD-E0C2-7DB5-13E6A84E75FC}"/>
              </a:ext>
            </a:extLst>
          </p:cNvPr>
          <p:cNvGrpSpPr/>
          <p:nvPr/>
        </p:nvGrpSpPr>
        <p:grpSpPr>
          <a:xfrm>
            <a:off x="3815761" y="5636409"/>
            <a:ext cx="4655728" cy="379693"/>
            <a:chOff x="4424272" y="5515504"/>
            <a:chExt cx="4655728" cy="379693"/>
          </a:xfrm>
        </p:grpSpPr>
        <p:pic>
          <p:nvPicPr>
            <p:cNvPr id="12" name="그림 11">
              <a:extLst>
                <a:ext uri="{FF2B5EF4-FFF2-40B4-BE49-F238E27FC236}">
                  <a16:creationId xmlns:a16="http://schemas.microsoft.com/office/drawing/2014/main" id="{DDFD2EE9-75EF-4874-8832-32EEB8A32E7D}"/>
                </a:ext>
              </a:extLst>
            </p:cNvPr>
            <p:cNvPicPr>
              <a:picLocks noChangeAspect="1"/>
            </p:cNvPicPr>
            <p:nvPr/>
          </p:nvPicPr>
          <p:blipFill rotWithShape="1">
            <a:blip r:embed="rId3">
              <a:extLst>
                <a:ext uri="{28A0092B-C50C-407E-A947-70E740481C1C}">
                  <a14:useLocalDpi xmlns:a14="http://schemas.microsoft.com/office/drawing/2010/main" val="0"/>
                </a:ext>
              </a:extLst>
            </a:blip>
            <a:srcRect l="36174" r="60067" b="16744"/>
            <a:stretch/>
          </p:blipFill>
          <p:spPr>
            <a:xfrm>
              <a:off x="6010586" y="5515504"/>
              <a:ext cx="85413" cy="362564"/>
            </a:xfrm>
            <a:prstGeom prst="rect">
              <a:avLst/>
            </a:prstGeom>
          </p:spPr>
        </p:pic>
        <p:sp>
          <p:nvSpPr>
            <p:cNvPr id="3" name="TextBox 2">
              <a:extLst>
                <a:ext uri="{FF2B5EF4-FFF2-40B4-BE49-F238E27FC236}">
                  <a16:creationId xmlns:a16="http://schemas.microsoft.com/office/drawing/2014/main" id="{2326B882-FF58-4323-824D-D3DB13625D67}"/>
                </a:ext>
              </a:extLst>
            </p:cNvPr>
            <p:cNvSpPr txBox="1"/>
            <p:nvPr/>
          </p:nvSpPr>
          <p:spPr>
            <a:xfrm>
              <a:off x="6053292" y="5525865"/>
              <a:ext cx="3026708" cy="369332"/>
            </a:xfrm>
            <a:prstGeom prst="rect">
              <a:avLst/>
            </a:prstGeom>
            <a:noFill/>
          </p:spPr>
          <p:txBody>
            <a:bodyPr wrap="square" rtlCol="0">
              <a:spAutoFit/>
            </a:bodyPr>
            <a:lstStyle/>
            <a:p>
              <a:r>
                <a:rPr lang="en-US" altLang="ko-KR" b="1" dirty="0"/>
                <a:t>TURBO PROPULSION LAB.</a:t>
              </a:r>
              <a:endParaRPr lang="ko-KR" altLang="en-US" b="1" dirty="0"/>
            </a:p>
          </p:txBody>
        </p:sp>
        <p:pic>
          <p:nvPicPr>
            <p:cNvPr id="18" name="그림 17" descr="텍스트, 로고, 폰트, 상징이(가) 표시된 사진&#10;&#10;자동 생성된 설명">
              <a:extLst>
                <a:ext uri="{FF2B5EF4-FFF2-40B4-BE49-F238E27FC236}">
                  <a16:creationId xmlns:a16="http://schemas.microsoft.com/office/drawing/2014/main" id="{13AC8CCA-4648-298B-45E7-4C146DE6F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4272" y="5553035"/>
              <a:ext cx="1509440" cy="342162"/>
            </a:xfrm>
            <a:prstGeom prst="rect">
              <a:avLst/>
            </a:prstGeom>
          </p:spPr>
        </p:pic>
      </p:grpSp>
      <p:sp>
        <p:nvSpPr>
          <p:cNvPr id="4" name="TextBox 3">
            <a:extLst>
              <a:ext uri="{FF2B5EF4-FFF2-40B4-BE49-F238E27FC236}">
                <a16:creationId xmlns:a16="http://schemas.microsoft.com/office/drawing/2014/main" id="{0BAFC941-F9CA-415F-ADF5-2A3DBEBA8EB1}"/>
              </a:ext>
            </a:extLst>
          </p:cNvPr>
          <p:cNvSpPr txBox="1"/>
          <p:nvPr/>
        </p:nvSpPr>
        <p:spPr>
          <a:xfrm>
            <a:off x="1283606" y="1201701"/>
            <a:ext cx="9720038" cy="2308324"/>
          </a:xfrm>
          <a:prstGeom prst="rect">
            <a:avLst/>
          </a:prstGeom>
        </p:spPr>
        <p:txBody>
          <a:bodyPr wrap="square" rtlCol="0">
            <a:spAutoFit/>
          </a:bodyPr>
          <a:lstStyle/>
          <a:p>
            <a:pPr algn="ctr"/>
            <a:r>
              <a:rPr lang="en-US" altLang="ko-KR" sz="4800" dirty="0"/>
              <a:t>Numerical Investigation of the </a:t>
            </a:r>
          </a:p>
          <a:p>
            <a:pPr algn="ctr"/>
            <a:r>
              <a:rPr lang="en-US" altLang="ko-KR" sz="4800" dirty="0"/>
              <a:t>Thrust Vectoring Performance of </a:t>
            </a:r>
          </a:p>
          <a:p>
            <a:pPr algn="ctr"/>
            <a:r>
              <a:rPr lang="en-US" altLang="ko-KR" sz="4800" dirty="0"/>
              <a:t>Bypass Dual Throat Nozzle </a:t>
            </a:r>
            <a:endParaRPr lang="ko-KR" altLang="en-US" sz="4800" dirty="0"/>
          </a:p>
        </p:txBody>
      </p:sp>
      <p:sp>
        <p:nvSpPr>
          <p:cNvPr id="5" name="TextBox 4">
            <a:extLst>
              <a:ext uri="{FF2B5EF4-FFF2-40B4-BE49-F238E27FC236}">
                <a16:creationId xmlns:a16="http://schemas.microsoft.com/office/drawing/2014/main" id="{87CDBB2A-2703-46A2-B8ED-E386B80CA8BD}"/>
              </a:ext>
            </a:extLst>
          </p:cNvPr>
          <p:cNvSpPr txBox="1"/>
          <p:nvPr/>
        </p:nvSpPr>
        <p:spPr>
          <a:xfrm>
            <a:off x="3516191" y="3734691"/>
            <a:ext cx="5159618" cy="461665"/>
          </a:xfrm>
          <a:prstGeom prst="rect">
            <a:avLst/>
          </a:prstGeom>
        </p:spPr>
        <p:txBody>
          <a:bodyPr wrap="none" rtlCol="0">
            <a:spAutoFit/>
          </a:bodyPr>
          <a:lstStyle/>
          <a:p>
            <a:pPr algn="l"/>
            <a:r>
              <a:rPr lang="en" altLang="ko-KR" sz="2400" i="0" dirty="0">
                <a:solidFill>
                  <a:srgbClr val="1F2328"/>
                </a:solidFill>
                <a:effectLst/>
              </a:rPr>
              <a:t>Aero</a:t>
            </a:r>
            <a:r>
              <a:rPr lang="ko-KR" altLang="en-US" sz="2400" i="0" dirty="0">
                <a:solidFill>
                  <a:srgbClr val="1F2328"/>
                </a:solidFill>
                <a:effectLst/>
              </a:rPr>
              <a:t> </a:t>
            </a:r>
            <a:r>
              <a:rPr lang="en" altLang="ko-KR" sz="2400" i="0" dirty="0">
                <a:solidFill>
                  <a:srgbClr val="1F2328"/>
                </a:solidFill>
                <a:effectLst/>
              </a:rPr>
              <a:t>thermochemistry</a:t>
            </a:r>
            <a:r>
              <a:rPr lang="ko-KR" altLang="en-US" sz="2400" i="0" dirty="0">
                <a:solidFill>
                  <a:srgbClr val="1F2328"/>
                </a:solidFill>
                <a:effectLst/>
              </a:rPr>
              <a:t> </a:t>
            </a:r>
            <a:r>
              <a:rPr lang="en" altLang="ko-KR" sz="2400" i="0" dirty="0">
                <a:solidFill>
                  <a:srgbClr val="1F2328"/>
                </a:solidFill>
                <a:effectLst/>
              </a:rPr>
              <a:t>And</a:t>
            </a:r>
            <a:r>
              <a:rPr lang="ko-KR" altLang="en-US" sz="2400" i="0" dirty="0">
                <a:solidFill>
                  <a:srgbClr val="1F2328"/>
                </a:solidFill>
                <a:effectLst/>
              </a:rPr>
              <a:t> </a:t>
            </a:r>
            <a:r>
              <a:rPr lang="en" altLang="ko-KR" sz="2400" i="0" dirty="0">
                <a:solidFill>
                  <a:srgbClr val="1F2328"/>
                </a:solidFill>
                <a:effectLst/>
              </a:rPr>
              <a:t>Combustion</a:t>
            </a:r>
          </a:p>
        </p:txBody>
      </p:sp>
      <p:sp>
        <p:nvSpPr>
          <p:cNvPr id="6" name="TextBox 5">
            <a:extLst>
              <a:ext uri="{FF2B5EF4-FFF2-40B4-BE49-F238E27FC236}">
                <a16:creationId xmlns:a16="http://schemas.microsoft.com/office/drawing/2014/main" id="{1EC2EF9A-7A60-ECB9-5BB5-8B092F73A130}"/>
              </a:ext>
            </a:extLst>
          </p:cNvPr>
          <p:cNvSpPr txBox="1"/>
          <p:nvPr/>
        </p:nvSpPr>
        <p:spPr>
          <a:xfrm>
            <a:off x="8900932" y="4655921"/>
            <a:ext cx="1653017" cy="830997"/>
          </a:xfrm>
          <a:prstGeom prst="rect">
            <a:avLst/>
          </a:prstGeom>
        </p:spPr>
        <p:txBody>
          <a:bodyPr wrap="none" rtlCol="0">
            <a:spAutoFit/>
          </a:bodyPr>
          <a:lstStyle/>
          <a:p>
            <a:r>
              <a:rPr kumimoji="1" lang="en-US" altLang="ko-KR" sz="2400" dirty="0"/>
              <a:t>202450268</a:t>
            </a:r>
            <a:r>
              <a:rPr kumimoji="1" lang="ko-KR" altLang="en-US" sz="2400" dirty="0"/>
              <a:t> </a:t>
            </a:r>
            <a:endParaRPr kumimoji="1" lang="en-US" altLang="ko-KR" sz="2400" dirty="0"/>
          </a:p>
          <a:p>
            <a:r>
              <a:rPr kumimoji="1" lang="en-US" altLang="ko-KR" sz="2400" dirty="0"/>
              <a:t>Ha, </a:t>
            </a:r>
            <a:r>
              <a:rPr kumimoji="1" lang="en-US" altLang="ko-KR" sz="2400" dirty="0" err="1"/>
              <a:t>Taerin</a:t>
            </a:r>
            <a:endParaRPr kumimoji="1" lang="ko-KR" altLang="en-US" sz="2400" dirty="0"/>
          </a:p>
        </p:txBody>
      </p:sp>
    </p:spTree>
    <p:extLst>
      <p:ext uri="{BB962C8B-B14F-4D97-AF65-F5344CB8AC3E}">
        <p14:creationId xmlns:p14="http://schemas.microsoft.com/office/powerpoint/2010/main" val="187136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CF5EF84B-C4D7-4F19-A058-CFF926EDC6EF}"/>
              </a:ext>
            </a:extLst>
          </p:cNvPr>
          <p:cNvGrpSpPr/>
          <p:nvPr/>
        </p:nvGrpSpPr>
        <p:grpSpPr>
          <a:xfrm>
            <a:off x="318553" y="1928039"/>
            <a:ext cx="6778533" cy="4095143"/>
            <a:chOff x="318553" y="2171879"/>
            <a:chExt cx="6778533" cy="4095143"/>
          </a:xfrm>
        </p:grpSpPr>
        <p:grpSp>
          <p:nvGrpSpPr>
            <p:cNvPr id="7" name="그룹 6">
              <a:extLst>
                <a:ext uri="{FF2B5EF4-FFF2-40B4-BE49-F238E27FC236}">
                  <a16:creationId xmlns:a16="http://schemas.microsoft.com/office/drawing/2014/main" id="{601D91F1-EC22-46F7-A0BB-D16B5B532427}"/>
                </a:ext>
              </a:extLst>
            </p:cNvPr>
            <p:cNvGrpSpPr/>
            <p:nvPr/>
          </p:nvGrpSpPr>
          <p:grpSpPr>
            <a:xfrm>
              <a:off x="318553" y="2619981"/>
              <a:ext cx="6401923" cy="2285354"/>
              <a:chOff x="318553" y="2710046"/>
              <a:chExt cx="6401923" cy="2285354"/>
            </a:xfrm>
          </p:grpSpPr>
          <p:pic>
            <p:nvPicPr>
              <p:cNvPr id="5" name="그림 4">
                <a:extLst>
                  <a:ext uri="{FF2B5EF4-FFF2-40B4-BE49-F238E27FC236}">
                    <a16:creationId xmlns:a16="http://schemas.microsoft.com/office/drawing/2014/main" id="{4FE7372B-F881-46CB-AC0C-20FE595F9D9F}"/>
                  </a:ext>
                </a:extLst>
              </p:cNvPr>
              <p:cNvPicPr>
                <a:picLocks noChangeAspect="1"/>
              </p:cNvPicPr>
              <p:nvPr/>
            </p:nvPicPr>
            <p:blipFill>
              <a:blip r:embed="rId2"/>
              <a:stretch>
                <a:fillRect/>
              </a:stretch>
            </p:blipFill>
            <p:spPr>
              <a:xfrm>
                <a:off x="354747" y="2710046"/>
                <a:ext cx="6335907" cy="1864698"/>
              </a:xfrm>
              <a:prstGeom prst="rect">
                <a:avLst/>
              </a:prstGeom>
            </p:spPr>
          </p:pic>
          <p:pic>
            <p:nvPicPr>
              <p:cNvPr id="6" name="그림 5">
                <a:extLst>
                  <a:ext uri="{FF2B5EF4-FFF2-40B4-BE49-F238E27FC236}">
                    <a16:creationId xmlns:a16="http://schemas.microsoft.com/office/drawing/2014/main" id="{F3A9AD14-9E0D-4CE6-BF62-7D9CE9837CD3}"/>
                  </a:ext>
                </a:extLst>
              </p:cNvPr>
              <p:cNvPicPr>
                <a:picLocks noChangeAspect="1"/>
              </p:cNvPicPr>
              <p:nvPr/>
            </p:nvPicPr>
            <p:blipFill rotWithShape="1">
              <a:blip r:embed="rId3"/>
              <a:srcRect t="23574"/>
              <a:stretch/>
            </p:blipFill>
            <p:spPr>
              <a:xfrm>
                <a:off x="318553" y="4571994"/>
                <a:ext cx="6401923" cy="423406"/>
              </a:xfrm>
              <a:prstGeom prst="rect">
                <a:avLst/>
              </a:prstGeom>
            </p:spPr>
          </p:pic>
        </p:grpSp>
        <p:pic>
          <p:nvPicPr>
            <p:cNvPr id="8" name="그림 7">
              <a:extLst>
                <a:ext uri="{FF2B5EF4-FFF2-40B4-BE49-F238E27FC236}">
                  <a16:creationId xmlns:a16="http://schemas.microsoft.com/office/drawing/2014/main" id="{AC6B81E7-EB5B-46CD-8915-FADDCB7AADC7}"/>
                </a:ext>
              </a:extLst>
            </p:cNvPr>
            <p:cNvPicPr>
              <a:picLocks noChangeAspect="1"/>
            </p:cNvPicPr>
            <p:nvPr/>
          </p:nvPicPr>
          <p:blipFill>
            <a:blip r:embed="rId4"/>
            <a:stretch>
              <a:fillRect/>
            </a:stretch>
          </p:blipFill>
          <p:spPr>
            <a:xfrm>
              <a:off x="318553" y="4905335"/>
              <a:ext cx="6335907" cy="1361687"/>
            </a:xfrm>
            <a:prstGeom prst="rect">
              <a:avLst/>
            </a:prstGeom>
          </p:spPr>
        </p:pic>
        <p:pic>
          <p:nvPicPr>
            <p:cNvPr id="10" name="그림 9">
              <a:extLst>
                <a:ext uri="{FF2B5EF4-FFF2-40B4-BE49-F238E27FC236}">
                  <a16:creationId xmlns:a16="http://schemas.microsoft.com/office/drawing/2014/main" id="{649959EB-3137-4329-8A6A-27B3BFBBE34F}"/>
                </a:ext>
              </a:extLst>
            </p:cNvPr>
            <p:cNvPicPr>
              <a:picLocks noChangeAspect="1"/>
            </p:cNvPicPr>
            <p:nvPr/>
          </p:nvPicPr>
          <p:blipFill>
            <a:blip r:embed="rId5"/>
            <a:stretch>
              <a:fillRect/>
            </a:stretch>
          </p:blipFill>
          <p:spPr>
            <a:xfrm>
              <a:off x="318553" y="2171879"/>
              <a:ext cx="6778533" cy="472798"/>
            </a:xfrm>
            <a:prstGeom prst="rect">
              <a:avLst/>
            </a:prstGeom>
          </p:spPr>
        </p:pic>
      </p:grpSp>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C5AC616-8FAE-4CAD-9E6C-A19B42C46169}"/>
              </a:ext>
            </a:extLst>
          </p:cNvPr>
          <p:cNvSpPr txBox="1"/>
          <p:nvPr/>
        </p:nvSpPr>
        <p:spPr>
          <a:xfrm>
            <a:off x="354747" y="580363"/>
            <a:ext cx="2569293" cy="369332"/>
          </a:xfrm>
          <a:prstGeom prst="rect">
            <a:avLst/>
          </a:prstGeom>
          <a:ln w="19050">
            <a:solidFill>
              <a:schemeClr val="tx1"/>
            </a:solidFill>
          </a:ln>
        </p:spPr>
        <p:txBody>
          <a:bodyPr wrap="none" rtlCol="0">
            <a:spAutoFit/>
          </a:bodyPr>
          <a:lstStyle/>
          <a:p>
            <a:r>
              <a:rPr lang="en-US" altLang="ko-KR" dirty="0"/>
              <a:t>Computational Validation</a:t>
            </a:r>
            <a:endParaRPr lang="ko-KR" altLang="en-US" dirty="0"/>
          </a:p>
        </p:txBody>
      </p:sp>
      <p:sp>
        <p:nvSpPr>
          <p:cNvPr id="2" name="TextBox 1">
            <a:extLst>
              <a:ext uri="{FF2B5EF4-FFF2-40B4-BE49-F238E27FC236}">
                <a16:creationId xmlns:a16="http://schemas.microsoft.com/office/drawing/2014/main" id="{C8E89C35-79C0-4854-A3E5-7EB23FBA5360}"/>
              </a:ext>
            </a:extLst>
          </p:cNvPr>
          <p:cNvSpPr txBox="1"/>
          <p:nvPr/>
        </p:nvSpPr>
        <p:spPr>
          <a:xfrm>
            <a:off x="354747" y="1082040"/>
            <a:ext cx="11738534" cy="923330"/>
          </a:xfrm>
          <a:prstGeom prst="rect">
            <a:avLst/>
          </a:prstGeom>
        </p:spPr>
        <p:txBody>
          <a:bodyPr wrap="none" rtlCol="0">
            <a:spAutoFit/>
          </a:bodyPr>
          <a:lstStyle/>
          <a:p>
            <a:pPr marL="285750" indent="-285750">
              <a:buFont typeface="Wingdings" panose="05000000000000000000" pitchFamily="2" charset="2"/>
              <a:buChar char="Ø"/>
            </a:pPr>
            <a:r>
              <a:rPr lang="en-US" altLang="ko-KR" dirty="0"/>
              <a:t>This work compares computational with experimental data to validate the numerical method and the turbulence model.</a:t>
            </a:r>
          </a:p>
          <a:p>
            <a:pPr marL="285750" indent="-285750">
              <a:buFont typeface="Wingdings" panose="05000000000000000000" pitchFamily="2" charset="2"/>
              <a:buChar char="Ø"/>
            </a:pPr>
            <a:r>
              <a:rPr lang="en-US" altLang="ko-KR" dirty="0"/>
              <a:t>Total pressure and temperature applied were 303,975 pa and 300 K</a:t>
            </a:r>
          </a:p>
          <a:p>
            <a:pPr marL="285750" indent="-285750">
              <a:buFont typeface="Wingdings" panose="05000000000000000000" pitchFamily="2" charset="2"/>
              <a:buChar char="Ø"/>
            </a:pPr>
            <a:r>
              <a:rPr lang="en-US" altLang="ko-KR" dirty="0"/>
              <a:t>Inlet pressure 303,975 pa and back pressure 101,325 pa</a:t>
            </a:r>
          </a:p>
        </p:txBody>
      </p:sp>
      <p:sp>
        <p:nvSpPr>
          <p:cNvPr id="9" name="직사각형 8">
            <a:extLst>
              <a:ext uri="{FF2B5EF4-FFF2-40B4-BE49-F238E27FC236}">
                <a16:creationId xmlns:a16="http://schemas.microsoft.com/office/drawing/2014/main" id="{87BAAD0B-2E38-40DA-A8B9-1AB531413D86}"/>
              </a:ext>
            </a:extLst>
          </p:cNvPr>
          <p:cNvSpPr/>
          <p:nvPr/>
        </p:nvSpPr>
        <p:spPr>
          <a:xfrm>
            <a:off x="5017770" y="5327098"/>
            <a:ext cx="581025" cy="187982"/>
          </a:xfrm>
          <a:prstGeom prst="rect">
            <a:avLst/>
          </a:prstGeom>
          <a:noFill/>
          <a:ln w="1905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2" name="TextBox 11">
            <a:extLst>
              <a:ext uri="{FF2B5EF4-FFF2-40B4-BE49-F238E27FC236}">
                <a16:creationId xmlns:a16="http://schemas.microsoft.com/office/drawing/2014/main" id="{CC269C92-0DEB-4E5D-A952-677C3C6CDF40}"/>
              </a:ext>
            </a:extLst>
          </p:cNvPr>
          <p:cNvSpPr txBox="1"/>
          <p:nvPr/>
        </p:nvSpPr>
        <p:spPr>
          <a:xfrm>
            <a:off x="475068" y="116268"/>
            <a:ext cx="1898277" cy="307777"/>
          </a:xfrm>
          <a:prstGeom prst="rect">
            <a:avLst/>
          </a:prstGeom>
        </p:spPr>
        <p:txBody>
          <a:bodyPr wrap="none" rtlCol="0">
            <a:spAutoFit/>
          </a:bodyPr>
          <a:lstStyle/>
          <a:p>
            <a:pPr algn="ctr"/>
            <a:r>
              <a:rPr lang="en-US" altLang="ko-KR" sz="1400" dirty="0"/>
              <a:t>Computational Method</a:t>
            </a:r>
            <a:endParaRPr lang="ko-KR" altLang="en-US" sz="1400" dirty="0"/>
          </a:p>
        </p:txBody>
      </p:sp>
    </p:spTree>
    <p:extLst>
      <p:ext uri="{BB962C8B-B14F-4D97-AF65-F5344CB8AC3E}">
        <p14:creationId xmlns:p14="http://schemas.microsoft.com/office/powerpoint/2010/main" val="334655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400CE47B-45BF-471A-B159-F3C7D6A3CE34}"/>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p:sp>
        <p:nvSpPr>
          <p:cNvPr id="2" name="TextBox 1">
            <a:extLst>
              <a:ext uri="{FF2B5EF4-FFF2-40B4-BE49-F238E27FC236}">
                <a16:creationId xmlns:a16="http://schemas.microsoft.com/office/drawing/2014/main" id="{F311166E-62CA-45FD-8067-29AFEB29293B}"/>
              </a:ext>
            </a:extLst>
          </p:cNvPr>
          <p:cNvSpPr txBox="1"/>
          <p:nvPr/>
        </p:nvSpPr>
        <p:spPr>
          <a:xfrm>
            <a:off x="308503" y="621623"/>
            <a:ext cx="11603864" cy="646331"/>
          </a:xfrm>
          <a:prstGeom prst="rect">
            <a:avLst/>
          </a:prstGeom>
        </p:spPr>
        <p:txBody>
          <a:bodyPr wrap="square" rtlCol="0">
            <a:spAutoFit/>
          </a:bodyPr>
          <a:lstStyle/>
          <a:p>
            <a:pPr algn="just"/>
            <a:r>
              <a:rPr lang="en-US" altLang="ko-KR" dirty="0"/>
              <a:t>The effect of bypass angle under different NPRs, the effect of bypass width, and the combined effect of bypass angle and bypass width on BDTN performance is discussed</a:t>
            </a:r>
            <a:endParaRPr lang="ko-KR" altLang="en-US" dirty="0"/>
          </a:p>
        </p:txBody>
      </p:sp>
      <p:sp>
        <p:nvSpPr>
          <p:cNvPr id="5" name="TextBox 4">
            <a:extLst>
              <a:ext uri="{FF2B5EF4-FFF2-40B4-BE49-F238E27FC236}">
                <a16:creationId xmlns:a16="http://schemas.microsoft.com/office/drawing/2014/main" id="{C8DB8EF9-240E-4583-A23A-E3E966ACEF96}"/>
              </a:ext>
            </a:extLst>
          </p:cNvPr>
          <p:cNvSpPr txBox="1"/>
          <p:nvPr/>
        </p:nvSpPr>
        <p:spPr>
          <a:xfrm>
            <a:off x="308503" y="1404563"/>
            <a:ext cx="3896067" cy="369332"/>
          </a:xfrm>
          <a:prstGeom prst="rect">
            <a:avLst/>
          </a:prstGeom>
          <a:ln w="19050">
            <a:solidFill>
              <a:schemeClr val="tx1"/>
            </a:solidFill>
          </a:ln>
        </p:spPr>
        <p:txBody>
          <a:bodyPr wrap="none" rtlCol="0">
            <a:spAutoFit/>
          </a:bodyPr>
          <a:lstStyle/>
          <a:p>
            <a:r>
              <a:rPr lang="en-US" altLang="ko-KR" dirty="0"/>
              <a:t>BDTN Performance under different NPR</a:t>
            </a:r>
            <a:endParaRPr lang="ko-KR"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84F18F-0D4A-4955-9C3B-11DD03E064F7}"/>
                  </a:ext>
                </a:extLst>
              </p:cNvPr>
              <p:cNvSpPr txBox="1"/>
              <p:nvPr/>
            </p:nvSpPr>
            <p:spPr>
              <a:xfrm>
                <a:off x="5672968" y="2294095"/>
                <a:ext cx="6355851" cy="3089564"/>
              </a:xfrm>
              <a:prstGeom prst="rect">
                <a:avLst/>
              </a:prstGeom>
            </p:spPr>
            <p:txBody>
              <a:bodyPr wrap="square" rtlCol="0">
                <a:spAutoFit/>
              </a:bodyPr>
              <a:lstStyle/>
              <a:p>
                <a:pPr marL="285750" indent="-285750">
                  <a:buFont typeface="Wingdings" panose="05000000000000000000" pitchFamily="2" charset="2"/>
                  <a:buChar char="Ø"/>
                </a:pPr>
                <a14:m>
                  <m:oMath xmlns:m="http://schemas.openxmlformats.org/officeDocument/2006/math">
                    <m:sSub>
                      <m:sSubPr>
                        <m:ctrlPr>
                          <a:rPr lang="en-US" altLang="ko-KR" sz="1600" i="1" smtClean="0">
                            <a:latin typeface="Cambria Math" panose="02040503050406030204" pitchFamily="18" charset="0"/>
                          </a:rPr>
                        </m:ctrlPr>
                      </m:sSubPr>
                      <m:e>
                        <m:r>
                          <a:rPr lang="ko-KR" altLang="en-US" sz="1600" i="1">
                            <a:latin typeface="Cambria Math" panose="02040503050406030204" pitchFamily="18" charset="0"/>
                          </a:rPr>
                          <m:t>𝜃</m:t>
                        </m:r>
                      </m:e>
                      <m:sub>
                        <m:r>
                          <a:rPr lang="en-US" altLang="ko-KR" sz="1600" i="1">
                            <a:latin typeface="Cambria Math" panose="02040503050406030204" pitchFamily="18" charset="0"/>
                          </a:rPr>
                          <m:t>2</m:t>
                        </m:r>
                      </m:sub>
                    </m:sSub>
                    <m:r>
                      <a:rPr lang="en-US" altLang="ko-KR" sz="1600" b="0" i="1" smtClean="0">
                        <a:latin typeface="Cambria Math" panose="02040503050406030204" pitchFamily="18" charset="0"/>
                      </a:rPr>
                      <m:t>=</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35</m:t>
                        </m:r>
                      </m:e>
                      <m:sup>
                        <m:r>
                          <a:rPr lang="en-US" altLang="ko-KR" sz="1600" i="1">
                            <a:latin typeface="Cambria Math" panose="02040503050406030204" pitchFamily="18" charset="0"/>
                            <a:ea typeface="Cambria Math" panose="02040503050406030204" pitchFamily="18" charset="0"/>
                          </a:rPr>
                          <m:t>°</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rPr>
                      <m:t> </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90</m:t>
                        </m:r>
                      </m:e>
                      <m:sup>
                        <m:r>
                          <a:rPr lang="en-US" altLang="ko-KR" sz="1600" i="1">
                            <a:latin typeface="Cambria Math" panose="02040503050406030204" pitchFamily="18" charset="0"/>
                            <a:ea typeface="Cambria Math" panose="02040503050406030204" pitchFamily="18" charset="0"/>
                          </a:rPr>
                          <m:t>°</m:t>
                        </m:r>
                      </m:sup>
                    </m:sSup>
                  </m:oMath>
                </a14:m>
                <a:endParaRPr lang="en-US" altLang="ko-KR" sz="1600" dirty="0"/>
              </a:p>
              <a:p>
                <a:pPr marL="285750" indent="-285750">
                  <a:buFont typeface="Wingdings" panose="05000000000000000000" pitchFamily="2" charset="2"/>
                  <a:buChar char="Ø"/>
                </a:pPr>
                <a:r>
                  <a:rPr lang="en-US" altLang="ko-KR" sz="1600" dirty="0"/>
                  <a:t>NPR = </a:t>
                </a:r>
                <a14:m>
                  <m:oMath xmlns:m="http://schemas.openxmlformats.org/officeDocument/2006/math">
                    <m:r>
                      <a:rPr lang="en-US" altLang="ko-KR" sz="1600" b="0" i="1" dirty="0" smtClean="0">
                        <a:latin typeface="Cambria Math" panose="02040503050406030204" pitchFamily="18" charset="0"/>
                      </a:rPr>
                      <m:t>2−10</m:t>
                    </m:r>
                  </m:oMath>
                </a14:m>
                <a:endParaRPr lang="en-US" altLang="ko-KR" sz="1600" dirty="0"/>
              </a:p>
              <a:p>
                <a:pPr marL="285750" indent="-285750">
                  <a:buFont typeface="Wingdings" panose="05000000000000000000" pitchFamily="2" charset="2"/>
                  <a:buChar char="Ø"/>
                </a:pPr>
                <a:r>
                  <a:rPr lang="en-US" altLang="ko-KR" sz="1600" dirty="0"/>
                  <a:t>Vectoring angle is decreased by increasing the NPR from 2 to 10</a:t>
                </a:r>
              </a:p>
              <a:p>
                <a:pPr marL="285750" indent="-285750">
                  <a:buFont typeface="Wingdings" panose="05000000000000000000" pitchFamily="2" charset="2"/>
                  <a:buChar char="Ø"/>
                </a:pPr>
                <a:r>
                  <a:rPr lang="en-US" altLang="ko-KR" sz="1600" dirty="0"/>
                  <a:t>Vectoring angle obtained for all models with NPR=2 is greater than the obtained at NPR=3-10</a:t>
                </a:r>
              </a:p>
              <a:p>
                <a:pPr marL="285750" indent="-285750">
                  <a:buFont typeface="Wingdings" panose="05000000000000000000" pitchFamily="2" charset="2"/>
                  <a:buChar char="Ø"/>
                </a:pPr>
                <a:r>
                  <a:rPr lang="en-US" altLang="ko-KR" sz="1600" dirty="0"/>
                  <a:t>As NPR increases, the high-pressure flow behind the shock compresses the separation region in the cavity</a:t>
                </a:r>
              </a:p>
              <a:p>
                <a:pPr marL="285750" indent="-285750">
                  <a:buFont typeface="Wingdings" panose="05000000000000000000" pitchFamily="2" charset="2"/>
                  <a:buChar char="Ø"/>
                </a:pPr>
                <a:r>
                  <a:rPr lang="en-US" altLang="ko-KR" sz="1600" dirty="0"/>
                  <a:t>Vortex in the separation region becomes smaller, leading to a weakening of jet deflection</a:t>
                </a:r>
              </a:p>
              <a:p>
                <a:pPr marL="285750" indent="-285750">
                  <a:buFont typeface="Wingdings" panose="05000000000000000000" pitchFamily="2" charset="2"/>
                  <a:buChar char="Ø"/>
                </a:pPr>
                <a:r>
                  <a:rPr lang="en-US" altLang="ko-KR" sz="1600" dirty="0"/>
                  <a:t>Thrust vectoring angle decreases quickly for over expanded conditions, while it decreases slowly for under expanded condition</a:t>
                </a:r>
              </a:p>
              <a:p>
                <a:pPr marL="285750" indent="-285750">
                  <a:buFont typeface="Wingdings" panose="05000000000000000000" pitchFamily="2" charset="2"/>
                  <a:buChar char="Ø"/>
                </a:pPr>
                <a:r>
                  <a:rPr lang="en-US" altLang="ko-KR" sz="1600" dirty="0"/>
                  <a:t>Model 1 reported the maximum angle of </a:t>
                </a:r>
                <a14:m>
                  <m:oMath xmlns:m="http://schemas.openxmlformats.org/officeDocument/2006/math">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29.29</m:t>
                        </m:r>
                      </m:e>
                      <m:sup>
                        <m:r>
                          <a:rPr lang="en-US" altLang="ko-KR" sz="1600" i="1">
                            <a:latin typeface="Cambria Math" panose="02040503050406030204" pitchFamily="18" charset="0"/>
                            <a:ea typeface="Cambria Math" panose="02040503050406030204" pitchFamily="18" charset="0"/>
                          </a:rPr>
                          <m:t>°</m:t>
                        </m:r>
                      </m:sup>
                    </m:sSup>
                  </m:oMath>
                </a14:m>
                <a:r>
                  <a:rPr lang="ko-KR" altLang="en-US" sz="1600" dirty="0"/>
                  <a:t> </a:t>
                </a:r>
                <a:r>
                  <a:rPr lang="en-US" altLang="ko-KR" sz="1600" dirty="0"/>
                  <a:t>with NPR=2</a:t>
                </a:r>
                <a:endParaRPr lang="ko-KR" altLang="en-US" sz="1600" dirty="0"/>
              </a:p>
            </p:txBody>
          </p:sp>
        </mc:Choice>
        <mc:Fallback xmlns="">
          <p:sp>
            <p:nvSpPr>
              <p:cNvPr id="6" name="TextBox 5">
                <a:extLst>
                  <a:ext uri="{FF2B5EF4-FFF2-40B4-BE49-F238E27FC236}">
                    <a16:creationId xmlns:a16="http://schemas.microsoft.com/office/drawing/2014/main" id="{A584F18F-0D4A-4955-9C3B-11DD03E064F7}"/>
                  </a:ext>
                </a:extLst>
              </p:cNvPr>
              <p:cNvSpPr txBox="1">
                <a:spLocks noRot="1" noChangeAspect="1" noMove="1" noResize="1" noEditPoints="1" noAdjustHandles="1" noChangeArrowheads="1" noChangeShapeType="1" noTextEdit="1"/>
              </p:cNvSpPr>
              <p:nvPr/>
            </p:nvSpPr>
            <p:spPr>
              <a:xfrm>
                <a:off x="5672968" y="2294095"/>
                <a:ext cx="6355851" cy="3089564"/>
              </a:xfrm>
              <a:prstGeom prst="rect">
                <a:avLst/>
              </a:prstGeom>
              <a:blipFill>
                <a:blip r:embed="rId2"/>
                <a:stretch>
                  <a:fillRect l="-384" r="-480" b="-592"/>
                </a:stretch>
              </a:blipFill>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B33D3BEA-3253-4075-A750-485205614641}"/>
              </a:ext>
            </a:extLst>
          </p:cNvPr>
          <p:cNvSpPr/>
          <p:nvPr/>
        </p:nvSpPr>
        <p:spPr>
          <a:xfrm>
            <a:off x="1090613" y="2376488"/>
            <a:ext cx="176212" cy="196695"/>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pic>
        <p:nvPicPr>
          <p:cNvPr id="7" name="그림 6">
            <a:extLst>
              <a:ext uri="{FF2B5EF4-FFF2-40B4-BE49-F238E27FC236}">
                <a16:creationId xmlns:a16="http://schemas.microsoft.com/office/drawing/2014/main" id="{1B58E48D-2529-4C5C-9E3D-514030B421C9}"/>
              </a:ext>
            </a:extLst>
          </p:cNvPr>
          <p:cNvPicPr>
            <a:picLocks noChangeAspect="1"/>
          </p:cNvPicPr>
          <p:nvPr/>
        </p:nvPicPr>
        <p:blipFill>
          <a:blip r:embed="rId3"/>
          <a:stretch>
            <a:fillRect/>
          </a:stretch>
        </p:blipFill>
        <p:spPr>
          <a:xfrm>
            <a:off x="610454" y="1903933"/>
            <a:ext cx="4509487" cy="4168309"/>
          </a:xfrm>
          <a:prstGeom prst="rect">
            <a:avLst/>
          </a:prstGeom>
        </p:spPr>
      </p:pic>
      <p:sp>
        <p:nvSpPr>
          <p:cNvPr id="8" name="직사각형 7">
            <a:extLst>
              <a:ext uri="{FF2B5EF4-FFF2-40B4-BE49-F238E27FC236}">
                <a16:creationId xmlns:a16="http://schemas.microsoft.com/office/drawing/2014/main" id="{09B5A92C-72E5-4C54-9AFE-474746A23C1E}"/>
              </a:ext>
            </a:extLst>
          </p:cNvPr>
          <p:cNvSpPr/>
          <p:nvPr/>
        </p:nvSpPr>
        <p:spPr>
          <a:xfrm>
            <a:off x="2634615" y="2294095"/>
            <a:ext cx="2352675" cy="196695"/>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nvGrpSpPr>
          <p:cNvPr id="12" name="그룹 11">
            <a:extLst>
              <a:ext uri="{FF2B5EF4-FFF2-40B4-BE49-F238E27FC236}">
                <a16:creationId xmlns:a16="http://schemas.microsoft.com/office/drawing/2014/main" id="{CB056947-DC6F-4B4B-8D44-1815A280F762}"/>
              </a:ext>
            </a:extLst>
          </p:cNvPr>
          <p:cNvGrpSpPr/>
          <p:nvPr/>
        </p:nvGrpSpPr>
        <p:grpSpPr>
          <a:xfrm>
            <a:off x="192868" y="2034264"/>
            <a:ext cx="870688" cy="375552"/>
            <a:chOff x="1191050" y="1837582"/>
            <a:chExt cx="870688" cy="37555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EEDC609-F2B2-4BF5-A640-975EE2F3A8A4}"/>
                    </a:ext>
                  </a:extLst>
                </p:cNvPr>
                <p:cNvSpPr txBox="1"/>
                <p:nvPr/>
              </p:nvSpPr>
              <p:spPr>
                <a:xfrm>
                  <a:off x="1191050" y="1837582"/>
                  <a:ext cx="870688" cy="375552"/>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29.29</m:t>
                            </m:r>
                          </m:e>
                          <m:sup>
                            <m:r>
                              <a:rPr lang="en-US" altLang="ko-KR" i="1">
                                <a:latin typeface="Cambria Math" panose="02040503050406030204" pitchFamily="18" charset="0"/>
                                <a:ea typeface="Cambria Math" panose="02040503050406030204" pitchFamily="18" charset="0"/>
                              </a:rPr>
                              <m:t>°</m:t>
                            </m:r>
                          </m:sup>
                        </m:sSup>
                      </m:oMath>
                    </m:oMathPara>
                  </a14:m>
                  <a:endParaRPr lang="ko-KR" altLang="en-US" dirty="0"/>
                </a:p>
              </p:txBody>
            </p:sp>
          </mc:Choice>
          <mc:Fallback xmlns="">
            <p:sp>
              <p:nvSpPr>
                <p:cNvPr id="10" name="TextBox 9">
                  <a:extLst>
                    <a:ext uri="{FF2B5EF4-FFF2-40B4-BE49-F238E27FC236}">
                      <a16:creationId xmlns:a16="http://schemas.microsoft.com/office/drawing/2014/main" id="{DEEDC609-F2B2-4BF5-A640-975EE2F3A8A4}"/>
                    </a:ext>
                  </a:extLst>
                </p:cNvPr>
                <p:cNvSpPr txBox="1">
                  <a:spLocks noRot="1" noChangeAspect="1" noMove="1" noResize="1" noEditPoints="1" noAdjustHandles="1" noChangeArrowheads="1" noChangeShapeType="1" noTextEdit="1"/>
                </p:cNvSpPr>
                <p:nvPr/>
              </p:nvSpPr>
              <p:spPr>
                <a:xfrm>
                  <a:off x="1191050" y="1837582"/>
                  <a:ext cx="870688" cy="375552"/>
                </a:xfrm>
                <a:prstGeom prst="rect">
                  <a:avLst/>
                </a:prstGeom>
                <a:blipFill>
                  <a:blip r:embed="rId4"/>
                  <a:stretch>
                    <a:fillRect/>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3A2608B-A116-4FD2-8999-5DDBA2BF68CA}"/>
                </a:ext>
              </a:extLst>
            </p:cNvPr>
            <p:cNvSpPr/>
            <p:nvPr/>
          </p:nvSpPr>
          <p:spPr>
            <a:xfrm>
              <a:off x="1274684" y="1890715"/>
              <a:ext cx="696991" cy="247280"/>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cxnSp>
        <p:nvCxnSpPr>
          <p:cNvPr id="15" name="연결선: 구부러짐 14">
            <a:extLst>
              <a:ext uri="{FF2B5EF4-FFF2-40B4-BE49-F238E27FC236}">
                <a16:creationId xmlns:a16="http://schemas.microsoft.com/office/drawing/2014/main" id="{E287603D-B79B-4126-B158-D125180A8A4F}"/>
              </a:ext>
            </a:extLst>
          </p:cNvPr>
          <p:cNvCxnSpPr>
            <a:cxnSpLocks/>
          </p:cNvCxnSpPr>
          <p:nvPr/>
        </p:nvCxnSpPr>
        <p:spPr>
          <a:xfrm>
            <a:off x="1063556" y="2211037"/>
            <a:ext cx="533469" cy="263799"/>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55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6707ED7-564B-44E9-ACEB-FBF7B5878461}"/>
              </a:ext>
            </a:extLst>
          </p:cNvPr>
          <p:cNvSpPr txBox="1"/>
          <p:nvPr/>
        </p:nvSpPr>
        <p:spPr>
          <a:xfrm>
            <a:off x="308503" y="1404563"/>
            <a:ext cx="3896067" cy="369332"/>
          </a:xfrm>
          <a:prstGeom prst="rect">
            <a:avLst/>
          </a:prstGeom>
          <a:ln w="19050">
            <a:solidFill>
              <a:schemeClr val="tx1"/>
            </a:solidFill>
          </a:ln>
        </p:spPr>
        <p:txBody>
          <a:bodyPr wrap="none" rtlCol="0">
            <a:spAutoFit/>
          </a:bodyPr>
          <a:lstStyle/>
          <a:p>
            <a:r>
              <a:rPr lang="en-US" altLang="ko-KR" dirty="0"/>
              <a:t>BDTN Performance under different NPR</a:t>
            </a:r>
            <a:endParaRPr lang="ko-KR" altLang="en-US" dirty="0"/>
          </a:p>
        </p:txBody>
      </p:sp>
      <p:pic>
        <p:nvPicPr>
          <p:cNvPr id="2" name="그림 1">
            <a:extLst>
              <a:ext uri="{FF2B5EF4-FFF2-40B4-BE49-F238E27FC236}">
                <a16:creationId xmlns:a16="http://schemas.microsoft.com/office/drawing/2014/main" id="{CB7982B9-BF0D-4C3C-8768-2D1618874707}"/>
              </a:ext>
            </a:extLst>
          </p:cNvPr>
          <p:cNvPicPr>
            <a:picLocks noChangeAspect="1"/>
          </p:cNvPicPr>
          <p:nvPr/>
        </p:nvPicPr>
        <p:blipFill>
          <a:blip r:embed="rId2"/>
          <a:stretch>
            <a:fillRect/>
          </a:stretch>
        </p:blipFill>
        <p:spPr>
          <a:xfrm>
            <a:off x="800100" y="1951833"/>
            <a:ext cx="4391025" cy="4010817"/>
          </a:xfrm>
          <a:prstGeom prst="rect">
            <a:avLst/>
          </a:prstGeom>
        </p:spPr>
      </p:pic>
      <p:sp>
        <p:nvSpPr>
          <p:cNvPr id="5" name="TextBox 4">
            <a:extLst>
              <a:ext uri="{FF2B5EF4-FFF2-40B4-BE49-F238E27FC236}">
                <a16:creationId xmlns:a16="http://schemas.microsoft.com/office/drawing/2014/main" id="{D56D394F-44F9-401B-AA54-454A10A16E15}"/>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ACA5CD-67BE-4EF9-A5D5-8225D112EA27}"/>
                  </a:ext>
                </a:extLst>
              </p:cNvPr>
              <p:cNvSpPr txBox="1"/>
              <p:nvPr/>
            </p:nvSpPr>
            <p:spPr>
              <a:xfrm>
                <a:off x="5672968" y="2294095"/>
                <a:ext cx="6355851" cy="2313903"/>
              </a:xfrm>
              <a:prstGeom prst="rect">
                <a:avLst/>
              </a:prstGeom>
            </p:spPr>
            <p:txBody>
              <a:bodyPr wrap="square" rtlCol="0">
                <a:spAutoFit/>
              </a:bodyPr>
              <a:lstStyle/>
              <a:p>
                <a:pPr marL="285750" indent="-285750">
                  <a:buFont typeface="Wingdings" panose="05000000000000000000" pitchFamily="2" charset="2"/>
                  <a:buChar char="Ø"/>
                </a:pPr>
                <a:r>
                  <a:rPr lang="en-US" altLang="ko-KR" sz="1600" dirty="0"/>
                  <a:t>Shows the trend for the thrust coefficient</a:t>
                </a:r>
              </a:p>
              <a:p>
                <a:pPr marL="285750" indent="-285750">
                  <a:buFont typeface="Wingdings" panose="05000000000000000000" pitchFamily="2" charset="2"/>
                  <a:buChar char="Ø"/>
                </a:pPr>
                <a:r>
                  <a:rPr lang="en-US" altLang="ko-KR" sz="1600" dirty="0"/>
                  <a:t>Thrust coefficient increase for NPR&lt;5 and then decreases for NPR&gt;5</a:t>
                </a:r>
              </a:p>
              <a:p>
                <a:pPr marL="285750" indent="-285750">
                  <a:buFont typeface="Wingdings" panose="05000000000000000000" pitchFamily="2" charset="2"/>
                  <a:buChar char="Ø"/>
                </a:pPr>
                <a:r>
                  <a:rPr lang="en-US" altLang="ko-KR" sz="1600" dirty="0"/>
                  <a:t>Increasing NPR, the supersonic region cavity expands due to the increase in the induced shock wave</a:t>
                </a:r>
              </a:p>
              <a:p>
                <a:pPr marL="285750" indent="-285750">
                  <a:buFont typeface="Wingdings" panose="05000000000000000000" pitchFamily="2" charset="2"/>
                  <a:buChar char="Ø"/>
                </a:pPr>
                <a:r>
                  <a:rPr lang="en-US" altLang="ko-KR" sz="1600" dirty="0"/>
                  <a:t>Under expanded state of the nozzle causes the supersonic region to increase, resulting in a decrease in the thrust coefficient</a:t>
                </a:r>
              </a:p>
              <a:p>
                <a:pPr marL="285750" indent="-285750">
                  <a:buFont typeface="Wingdings" panose="05000000000000000000" pitchFamily="2" charset="2"/>
                  <a:buChar char="Ø"/>
                </a:pPr>
                <a:r>
                  <a:rPr lang="en-US" altLang="ko-KR" sz="1600" dirty="0"/>
                  <a:t>Model 6 are reported to be the highest</a:t>
                </a:r>
              </a:p>
              <a:p>
                <a:pPr marL="285750" indent="-285750">
                  <a:buFont typeface="Wingdings" panose="05000000000000000000" pitchFamily="2" charset="2"/>
                  <a:buChar char="Ø"/>
                </a:pPr>
                <a:r>
                  <a:rPr lang="en-US" altLang="ko-KR" sz="1600" dirty="0"/>
                  <a:t>By increasing the bypass angle from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i="1">
                            <a:latin typeface="Cambria Math" panose="02040503050406030204" pitchFamily="18" charset="0"/>
                          </a:rPr>
                          <m:t>35</m:t>
                        </m:r>
                      </m:e>
                      <m:sup>
                        <m:r>
                          <a:rPr lang="en-US" altLang="ko-KR" sz="1600" i="1">
                            <a:latin typeface="Cambria Math" panose="02040503050406030204" pitchFamily="18" charset="0"/>
                            <a:ea typeface="Cambria Math" panose="02040503050406030204" pitchFamily="18" charset="0"/>
                          </a:rPr>
                          <m:t>°</m:t>
                        </m:r>
                      </m:sup>
                    </m:sSup>
                    <m:r>
                      <a:rPr lang="en-US" altLang="ko-KR" sz="1600" b="0" i="1" smtClean="0">
                        <a:latin typeface="Cambria Math" panose="02040503050406030204" pitchFamily="18" charset="0"/>
                        <a:ea typeface="Cambria Math" panose="02040503050406030204" pitchFamily="18" charset="0"/>
                      </a:rPr>
                      <m:t> </m:t>
                    </m:r>
                    <m:r>
                      <a:rPr lang="en-US" altLang="ko-KR" sz="1600" b="0" i="1" smtClean="0">
                        <a:latin typeface="Cambria Math" panose="02040503050406030204" pitchFamily="18" charset="0"/>
                        <a:ea typeface="Cambria Math" panose="02040503050406030204" pitchFamily="18" charset="0"/>
                      </a:rPr>
                      <m:t>𝑡𝑜</m:t>
                    </m:r>
                    <m:r>
                      <a:rPr lang="en-US" altLang="ko-KR" sz="1600" i="1">
                        <a:latin typeface="Cambria Math" panose="02040503050406030204" pitchFamily="18" charset="0"/>
                      </a:rPr>
                      <m:t> </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90</m:t>
                        </m:r>
                      </m:e>
                      <m:sup>
                        <m:r>
                          <a:rPr lang="en-US" altLang="ko-KR" sz="1600" i="1">
                            <a:latin typeface="Cambria Math" panose="02040503050406030204" pitchFamily="18" charset="0"/>
                            <a:ea typeface="Cambria Math" panose="02040503050406030204" pitchFamily="18" charset="0"/>
                          </a:rPr>
                          <m:t>°</m:t>
                        </m:r>
                      </m:sup>
                    </m:sSup>
                  </m:oMath>
                </a14:m>
                <a:r>
                  <a:rPr lang="en-US" altLang="ko-KR" sz="1600" dirty="0"/>
                  <a:t>, the </a:t>
                </a:r>
                <a:r>
                  <a:rPr lang="en-US" altLang="ko-KR" sz="1600" dirty="0" err="1"/>
                  <a:t>turst</a:t>
                </a:r>
                <a:r>
                  <a:rPr lang="en-US" altLang="ko-KR" sz="1600" dirty="0"/>
                  <a:t> coefficient is increased by about 1.5%</a:t>
                </a:r>
                <a:endParaRPr lang="ko-KR" altLang="en-US" sz="1600" dirty="0"/>
              </a:p>
            </p:txBody>
          </p:sp>
        </mc:Choice>
        <mc:Fallback xmlns="">
          <p:sp>
            <p:nvSpPr>
              <p:cNvPr id="10" name="TextBox 9">
                <a:extLst>
                  <a:ext uri="{FF2B5EF4-FFF2-40B4-BE49-F238E27FC236}">
                    <a16:creationId xmlns:a16="http://schemas.microsoft.com/office/drawing/2014/main" id="{50ACA5CD-67BE-4EF9-A5D5-8225D112EA27}"/>
                  </a:ext>
                </a:extLst>
              </p:cNvPr>
              <p:cNvSpPr txBox="1">
                <a:spLocks noRot="1" noChangeAspect="1" noMove="1" noResize="1" noEditPoints="1" noAdjustHandles="1" noChangeArrowheads="1" noChangeShapeType="1" noTextEdit="1"/>
              </p:cNvSpPr>
              <p:nvPr/>
            </p:nvSpPr>
            <p:spPr>
              <a:xfrm>
                <a:off x="5672968" y="2294095"/>
                <a:ext cx="6355851" cy="2313903"/>
              </a:xfrm>
              <a:prstGeom prst="rect">
                <a:avLst/>
              </a:prstGeom>
              <a:blipFill>
                <a:blip r:embed="rId3"/>
                <a:stretch>
                  <a:fillRect l="-384" t="-789" b="-2368"/>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2F694F0D-33B2-477F-A627-ECBE92642AFE}"/>
              </a:ext>
            </a:extLst>
          </p:cNvPr>
          <p:cNvSpPr txBox="1"/>
          <p:nvPr/>
        </p:nvSpPr>
        <p:spPr>
          <a:xfrm>
            <a:off x="308503" y="621623"/>
            <a:ext cx="11578697" cy="646331"/>
          </a:xfrm>
          <a:prstGeom prst="rect">
            <a:avLst/>
          </a:prstGeom>
        </p:spPr>
        <p:txBody>
          <a:bodyPr wrap="square" rtlCol="0">
            <a:spAutoFit/>
          </a:bodyPr>
          <a:lstStyle/>
          <a:p>
            <a:pPr algn="just"/>
            <a:r>
              <a:rPr lang="en-US" altLang="ko-KR" dirty="0"/>
              <a:t>The effect of bypass angle under different NPRs, the effect of bypass width, and the combined effect of bypass angle and bypass width on BDTN performance is discussed</a:t>
            </a:r>
            <a:endParaRPr lang="ko-KR" altLang="en-US" dirty="0"/>
          </a:p>
        </p:txBody>
      </p:sp>
    </p:spTree>
    <p:extLst>
      <p:ext uri="{BB962C8B-B14F-4D97-AF65-F5344CB8AC3E}">
        <p14:creationId xmlns:p14="http://schemas.microsoft.com/office/powerpoint/2010/main" val="115896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6707ED7-564B-44E9-ACEB-FBF7B5878461}"/>
              </a:ext>
            </a:extLst>
          </p:cNvPr>
          <p:cNvSpPr txBox="1"/>
          <p:nvPr/>
        </p:nvSpPr>
        <p:spPr>
          <a:xfrm>
            <a:off x="308503" y="1404563"/>
            <a:ext cx="3896067" cy="369332"/>
          </a:xfrm>
          <a:prstGeom prst="rect">
            <a:avLst/>
          </a:prstGeom>
          <a:ln w="19050">
            <a:solidFill>
              <a:schemeClr val="tx1"/>
            </a:solidFill>
          </a:ln>
        </p:spPr>
        <p:txBody>
          <a:bodyPr wrap="none" rtlCol="0">
            <a:spAutoFit/>
          </a:bodyPr>
          <a:lstStyle/>
          <a:p>
            <a:r>
              <a:rPr lang="en-US" altLang="ko-KR" dirty="0"/>
              <a:t>BDTN Performance under different NPR</a:t>
            </a:r>
            <a:endParaRPr lang="ko-KR" altLang="en-US" dirty="0"/>
          </a:p>
        </p:txBody>
      </p:sp>
      <p:sp>
        <p:nvSpPr>
          <p:cNvPr id="5" name="TextBox 4">
            <a:extLst>
              <a:ext uri="{FF2B5EF4-FFF2-40B4-BE49-F238E27FC236}">
                <a16:creationId xmlns:a16="http://schemas.microsoft.com/office/drawing/2014/main" id="{D56D394F-44F9-401B-AA54-454A10A16E15}"/>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ACA5CD-67BE-4EF9-A5D5-8225D112EA27}"/>
                  </a:ext>
                </a:extLst>
              </p:cNvPr>
              <p:cNvSpPr txBox="1"/>
              <p:nvPr/>
            </p:nvSpPr>
            <p:spPr>
              <a:xfrm>
                <a:off x="5672968" y="2294095"/>
                <a:ext cx="6355851" cy="1821461"/>
              </a:xfrm>
              <a:prstGeom prst="rect">
                <a:avLst/>
              </a:prstGeom>
            </p:spPr>
            <p:txBody>
              <a:bodyPr wrap="square" rtlCol="0">
                <a:spAutoFit/>
              </a:bodyPr>
              <a:lstStyle/>
              <a:p>
                <a:pPr marL="285750" indent="-285750">
                  <a:buFont typeface="Wingdings" panose="05000000000000000000" pitchFamily="2" charset="2"/>
                  <a:buChar char="Ø"/>
                </a:pPr>
                <a:r>
                  <a:rPr lang="en-US" altLang="ko-KR" sz="1600" dirty="0"/>
                  <a:t>Shows the predicted results of the effect of the bypass angle on the discharge coefficient</a:t>
                </a:r>
              </a:p>
              <a:p>
                <a:pPr marL="285750" indent="-285750">
                  <a:buFont typeface="Wingdings" panose="05000000000000000000" pitchFamily="2" charset="2"/>
                  <a:buChar char="Ø"/>
                </a:pPr>
                <a:r>
                  <a:rPr lang="en-US" altLang="ko-KR" sz="1600" dirty="0"/>
                  <a:t>The discharge coefficient is independent of NPR as the flow in the nozzle is chocked</a:t>
                </a:r>
              </a:p>
              <a:p>
                <a:pPr marL="285750" indent="-285750">
                  <a:buFont typeface="Wingdings" panose="05000000000000000000" pitchFamily="2" charset="2"/>
                  <a:buChar char="Ø"/>
                </a:pPr>
                <a:r>
                  <a:rPr lang="en-US" altLang="ko-KR" sz="1600" dirty="0"/>
                  <a:t>The </a:t>
                </a: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𝐶</m:t>
                        </m:r>
                      </m:e>
                      <m:sub>
                        <m:r>
                          <a:rPr lang="en-US" altLang="ko-KR" sz="1600" b="0" i="1" smtClean="0">
                            <a:latin typeface="Cambria Math" panose="02040503050406030204" pitchFamily="18" charset="0"/>
                          </a:rPr>
                          <m:t>𝑑</m:t>
                        </m:r>
                      </m:sub>
                    </m:sSub>
                  </m:oMath>
                </a14:m>
                <a:r>
                  <a:rPr lang="ko-KR" altLang="en-US" sz="1600" dirty="0"/>
                  <a:t> </a:t>
                </a:r>
                <a:r>
                  <a:rPr lang="en-US" altLang="ko-KR" sz="1600" dirty="0"/>
                  <a:t>increases with increasing bypass angle from </a:t>
                </a:r>
                <a14:m>
                  <m:oMath xmlns:m="http://schemas.openxmlformats.org/officeDocument/2006/math">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35</m:t>
                        </m:r>
                      </m:e>
                      <m:sup>
                        <m:r>
                          <a:rPr lang="en-US" altLang="ko-KR" sz="1600" i="1">
                            <a:latin typeface="Cambria Math" panose="02040503050406030204" pitchFamily="18" charset="0"/>
                            <a:ea typeface="Cambria Math" panose="02040503050406030204" pitchFamily="18" charset="0"/>
                          </a:rPr>
                          <m:t>°</m:t>
                        </m:r>
                      </m:sup>
                    </m:sSup>
                    <m:r>
                      <a:rPr lang="en-US" altLang="ko-KR" sz="1600" i="1">
                        <a:latin typeface="Cambria Math" panose="02040503050406030204" pitchFamily="18" charset="0"/>
                        <a:ea typeface="Cambria Math" panose="02040503050406030204" pitchFamily="18" charset="0"/>
                      </a:rPr>
                      <m:t> </m:t>
                    </m:r>
                    <m:r>
                      <a:rPr lang="en-US" altLang="ko-KR" sz="1600" i="1">
                        <a:latin typeface="Cambria Math" panose="02040503050406030204" pitchFamily="18" charset="0"/>
                        <a:ea typeface="Cambria Math" panose="02040503050406030204" pitchFamily="18" charset="0"/>
                      </a:rPr>
                      <m:t>𝑡𝑜</m:t>
                    </m:r>
                    <m:r>
                      <a:rPr lang="en-US" altLang="ko-KR" sz="1600" i="1">
                        <a:latin typeface="Cambria Math" panose="02040503050406030204" pitchFamily="18" charset="0"/>
                      </a:rPr>
                      <m:t> </m:t>
                    </m:r>
                    <m:sSup>
                      <m:sSupPr>
                        <m:ctrlPr>
                          <a:rPr lang="en-US" altLang="ko-KR" sz="1600" i="1" smtClean="0">
                            <a:latin typeface="Cambria Math" panose="02040503050406030204" pitchFamily="18" charset="0"/>
                          </a:rPr>
                        </m:ctrlPr>
                      </m:sSupPr>
                      <m:e>
                        <m:r>
                          <a:rPr lang="en-US" altLang="ko-KR" sz="1600" i="1">
                            <a:latin typeface="Cambria Math" panose="02040503050406030204" pitchFamily="18" charset="0"/>
                          </a:rPr>
                          <m:t>90</m:t>
                        </m:r>
                      </m:e>
                      <m:sup>
                        <m:r>
                          <a:rPr lang="en-US" altLang="ko-KR" sz="1600" i="1">
                            <a:latin typeface="Cambria Math" panose="02040503050406030204" pitchFamily="18" charset="0"/>
                            <a:ea typeface="Cambria Math" panose="02040503050406030204" pitchFamily="18" charset="0"/>
                          </a:rPr>
                          <m:t>°</m:t>
                        </m:r>
                      </m:sup>
                    </m:sSup>
                  </m:oMath>
                </a14:m>
                <a:endParaRPr lang="en-US" altLang="ko-KR" sz="1600" dirty="0">
                  <a:ea typeface="Cambria Math" panose="02040503050406030204" pitchFamily="18" charset="0"/>
                </a:endParaRPr>
              </a:p>
              <a:p>
                <a:pPr marL="285750" indent="-285750">
                  <a:buFont typeface="Wingdings" panose="05000000000000000000" pitchFamily="2" charset="2"/>
                  <a:buChar char="Ø"/>
                </a:pPr>
                <a:r>
                  <a:rPr lang="en-US" altLang="ko-KR" sz="1600" dirty="0">
                    <a:ea typeface="Cambria Math" panose="02040503050406030204" pitchFamily="18" charset="0"/>
                  </a:rPr>
                  <a:t>The discharge coefficient ranges from 0.88 to 0.91 for all configurations and is almost linear with NPR</a:t>
                </a:r>
              </a:p>
            </p:txBody>
          </p:sp>
        </mc:Choice>
        <mc:Fallback xmlns="">
          <p:sp>
            <p:nvSpPr>
              <p:cNvPr id="10" name="TextBox 9">
                <a:extLst>
                  <a:ext uri="{FF2B5EF4-FFF2-40B4-BE49-F238E27FC236}">
                    <a16:creationId xmlns:a16="http://schemas.microsoft.com/office/drawing/2014/main" id="{50ACA5CD-67BE-4EF9-A5D5-8225D112EA27}"/>
                  </a:ext>
                </a:extLst>
              </p:cNvPr>
              <p:cNvSpPr txBox="1">
                <a:spLocks noRot="1" noChangeAspect="1" noMove="1" noResize="1" noEditPoints="1" noAdjustHandles="1" noChangeArrowheads="1" noChangeShapeType="1" noTextEdit="1"/>
              </p:cNvSpPr>
              <p:nvPr/>
            </p:nvSpPr>
            <p:spPr>
              <a:xfrm>
                <a:off x="5672968" y="2294095"/>
                <a:ext cx="6355851" cy="1821461"/>
              </a:xfrm>
              <a:prstGeom prst="rect">
                <a:avLst/>
              </a:prstGeom>
              <a:blipFill>
                <a:blip r:embed="rId2"/>
                <a:stretch>
                  <a:fillRect l="-384" t="-1003" r="-864" b="-3344"/>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2F694F0D-33B2-477F-A627-ECBE92642AFE}"/>
              </a:ext>
            </a:extLst>
          </p:cNvPr>
          <p:cNvSpPr txBox="1"/>
          <p:nvPr/>
        </p:nvSpPr>
        <p:spPr>
          <a:xfrm>
            <a:off x="308503" y="621623"/>
            <a:ext cx="11570308" cy="646331"/>
          </a:xfrm>
          <a:prstGeom prst="rect">
            <a:avLst/>
          </a:prstGeom>
        </p:spPr>
        <p:txBody>
          <a:bodyPr wrap="square" rtlCol="0">
            <a:spAutoFit/>
          </a:bodyPr>
          <a:lstStyle/>
          <a:p>
            <a:pPr algn="just"/>
            <a:r>
              <a:rPr lang="en-US" altLang="ko-KR" dirty="0"/>
              <a:t>The effect of bypass angle under different NPRs, the effect of bypass width, and the combined effect of bypass angle and bypass width on BDTN performance is discussed</a:t>
            </a:r>
            <a:endParaRPr lang="ko-KR" altLang="en-US" dirty="0"/>
          </a:p>
        </p:txBody>
      </p:sp>
      <p:pic>
        <p:nvPicPr>
          <p:cNvPr id="6" name="그림 5">
            <a:extLst>
              <a:ext uri="{FF2B5EF4-FFF2-40B4-BE49-F238E27FC236}">
                <a16:creationId xmlns:a16="http://schemas.microsoft.com/office/drawing/2014/main" id="{A73564AF-4B68-4850-8E62-3E47FE9BB4B9}"/>
              </a:ext>
            </a:extLst>
          </p:cNvPr>
          <p:cNvPicPr>
            <a:picLocks noChangeAspect="1"/>
          </p:cNvPicPr>
          <p:nvPr/>
        </p:nvPicPr>
        <p:blipFill>
          <a:blip r:embed="rId3"/>
          <a:stretch>
            <a:fillRect/>
          </a:stretch>
        </p:blipFill>
        <p:spPr>
          <a:xfrm>
            <a:off x="813509" y="2137981"/>
            <a:ext cx="4295387" cy="3814008"/>
          </a:xfrm>
          <a:prstGeom prst="rect">
            <a:avLst/>
          </a:prstGeom>
        </p:spPr>
      </p:pic>
    </p:spTree>
    <p:extLst>
      <p:ext uri="{BB962C8B-B14F-4D97-AF65-F5344CB8AC3E}">
        <p14:creationId xmlns:p14="http://schemas.microsoft.com/office/powerpoint/2010/main" val="234049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6707ED7-564B-44E9-ACEB-FBF7B5878461}"/>
              </a:ext>
            </a:extLst>
          </p:cNvPr>
          <p:cNvSpPr txBox="1"/>
          <p:nvPr/>
        </p:nvSpPr>
        <p:spPr>
          <a:xfrm>
            <a:off x="308503" y="1404563"/>
            <a:ext cx="3896067" cy="369332"/>
          </a:xfrm>
          <a:prstGeom prst="rect">
            <a:avLst/>
          </a:prstGeom>
          <a:ln w="19050">
            <a:solidFill>
              <a:schemeClr val="tx1"/>
            </a:solidFill>
          </a:ln>
        </p:spPr>
        <p:txBody>
          <a:bodyPr wrap="none" rtlCol="0">
            <a:spAutoFit/>
          </a:bodyPr>
          <a:lstStyle/>
          <a:p>
            <a:r>
              <a:rPr lang="en-US" altLang="ko-KR" dirty="0"/>
              <a:t>BDTN Performance under different NPR</a:t>
            </a:r>
            <a:endParaRPr lang="ko-KR" altLang="en-US" dirty="0"/>
          </a:p>
        </p:txBody>
      </p:sp>
      <p:sp>
        <p:nvSpPr>
          <p:cNvPr id="5" name="TextBox 4">
            <a:extLst>
              <a:ext uri="{FF2B5EF4-FFF2-40B4-BE49-F238E27FC236}">
                <a16:creationId xmlns:a16="http://schemas.microsoft.com/office/drawing/2014/main" id="{D56D394F-44F9-401B-AA54-454A10A16E15}"/>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p:sp>
        <p:nvSpPr>
          <p:cNvPr id="10" name="TextBox 9">
            <a:extLst>
              <a:ext uri="{FF2B5EF4-FFF2-40B4-BE49-F238E27FC236}">
                <a16:creationId xmlns:a16="http://schemas.microsoft.com/office/drawing/2014/main" id="{50ACA5CD-67BE-4EF9-A5D5-8225D112EA27}"/>
              </a:ext>
            </a:extLst>
          </p:cNvPr>
          <p:cNvSpPr txBox="1"/>
          <p:nvPr/>
        </p:nvSpPr>
        <p:spPr>
          <a:xfrm>
            <a:off x="5672968" y="2294095"/>
            <a:ext cx="6355851" cy="830997"/>
          </a:xfrm>
          <a:prstGeom prst="rect">
            <a:avLst/>
          </a:prstGeom>
        </p:spPr>
        <p:txBody>
          <a:bodyPr wrap="square" rtlCol="0">
            <a:spAutoFit/>
          </a:bodyPr>
          <a:lstStyle/>
          <a:p>
            <a:pPr marL="285750" indent="-285750">
              <a:buFont typeface="Wingdings" panose="05000000000000000000" pitchFamily="2" charset="2"/>
              <a:buChar char="Ø"/>
            </a:pPr>
            <a:r>
              <a:rPr lang="en-US" altLang="ko-KR" sz="1600" dirty="0">
                <a:ea typeface="Cambria Math" panose="02040503050406030204" pitchFamily="18" charset="0"/>
              </a:rPr>
              <a:t>A decreasing trend for vectoring efficiency as the NPR increases from 2 to 10</a:t>
            </a:r>
          </a:p>
          <a:p>
            <a:pPr marL="285750" indent="-285750">
              <a:buFont typeface="Wingdings" panose="05000000000000000000" pitchFamily="2" charset="2"/>
              <a:buChar char="Ø"/>
            </a:pPr>
            <a:r>
              <a:rPr lang="en-US" altLang="ko-KR" sz="1600" strike="sngStrike" dirty="0">
                <a:ea typeface="Cambria Math" panose="02040503050406030204" pitchFamily="18" charset="0"/>
              </a:rPr>
              <a:t>Model 1 has the highest thrust efficiency of </a:t>
            </a:r>
            <a:r>
              <a:rPr lang="el-GR" altLang="ko-KR" sz="1600" strike="sngStrike" dirty="0"/>
              <a:t>η</a:t>
            </a:r>
            <a:r>
              <a:rPr lang="en-US" altLang="ko-KR" sz="1600" strike="sngStrike" dirty="0"/>
              <a:t>=3.72 at NPR=2</a:t>
            </a:r>
            <a:endParaRPr lang="en-US" altLang="ko-KR" sz="1600" strike="sngStrike" dirty="0">
              <a:ea typeface="Cambria Math" panose="02040503050406030204" pitchFamily="18" charset="0"/>
            </a:endParaRPr>
          </a:p>
        </p:txBody>
      </p:sp>
      <p:pic>
        <p:nvPicPr>
          <p:cNvPr id="2" name="그림 1">
            <a:extLst>
              <a:ext uri="{FF2B5EF4-FFF2-40B4-BE49-F238E27FC236}">
                <a16:creationId xmlns:a16="http://schemas.microsoft.com/office/drawing/2014/main" id="{136E8A5B-1D0D-4911-A4D8-9406AB7F3BD0}"/>
              </a:ext>
            </a:extLst>
          </p:cNvPr>
          <p:cNvPicPr>
            <a:picLocks noChangeAspect="1"/>
          </p:cNvPicPr>
          <p:nvPr/>
        </p:nvPicPr>
        <p:blipFill>
          <a:blip r:embed="rId2"/>
          <a:stretch>
            <a:fillRect/>
          </a:stretch>
        </p:blipFill>
        <p:spPr>
          <a:xfrm>
            <a:off x="932173" y="2067591"/>
            <a:ext cx="4185111" cy="3796651"/>
          </a:xfrm>
          <a:prstGeom prst="rect">
            <a:avLst/>
          </a:prstGeom>
        </p:spPr>
      </p:pic>
      <p:sp>
        <p:nvSpPr>
          <p:cNvPr id="9" name="TextBox 8">
            <a:extLst>
              <a:ext uri="{FF2B5EF4-FFF2-40B4-BE49-F238E27FC236}">
                <a16:creationId xmlns:a16="http://schemas.microsoft.com/office/drawing/2014/main" id="{C89DDEC4-8627-4890-8E4A-854D2054F0FA}"/>
              </a:ext>
            </a:extLst>
          </p:cNvPr>
          <p:cNvSpPr txBox="1"/>
          <p:nvPr/>
        </p:nvSpPr>
        <p:spPr>
          <a:xfrm>
            <a:off x="308503" y="621623"/>
            <a:ext cx="11570308" cy="646331"/>
          </a:xfrm>
          <a:prstGeom prst="rect">
            <a:avLst/>
          </a:prstGeom>
        </p:spPr>
        <p:txBody>
          <a:bodyPr wrap="square" rtlCol="0">
            <a:spAutoFit/>
          </a:bodyPr>
          <a:lstStyle/>
          <a:p>
            <a:pPr algn="just"/>
            <a:r>
              <a:rPr lang="en-US" altLang="ko-KR" dirty="0"/>
              <a:t>The effect of bypass angle under different NPRs, the effect of bypass width, and the combined effect of bypass angle and bypass width on BDTN performance is discussed</a:t>
            </a:r>
            <a:endParaRPr lang="ko-KR" altLang="en-US" dirty="0"/>
          </a:p>
        </p:txBody>
      </p:sp>
    </p:spTree>
    <p:extLst>
      <p:ext uri="{BB962C8B-B14F-4D97-AF65-F5344CB8AC3E}">
        <p14:creationId xmlns:p14="http://schemas.microsoft.com/office/powerpoint/2010/main" val="345473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id="{74DC5731-58C8-4815-B985-F73D1FAAD44F}"/>
              </a:ext>
            </a:extLst>
          </p:cNvPr>
          <p:cNvGrpSpPr/>
          <p:nvPr/>
        </p:nvGrpSpPr>
        <p:grpSpPr>
          <a:xfrm>
            <a:off x="274931" y="439786"/>
            <a:ext cx="4763165" cy="5916564"/>
            <a:chOff x="274931" y="439786"/>
            <a:chExt cx="4763165" cy="5916564"/>
          </a:xfrm>
        </p:grpSpPr>
        <p:pic>
          <p:nvPicPr>
            <p:cNvPr id="7" name="그림 6">
              <a:extLst>
                <a:ext uri="{FF2B5EF4-FFF2-40B4-BE49-F238E27FC236}">
                  <a16:creationId xmlns:a16="http://schemas.microsoft.com/office/drawing/2014/main" id="{D961FE98-22E0-45DE-B33B-0A604B282E51}"/>
                </a:ext>
              </a:extLst>
            </p:cNvPr>
            <p:cNvPicPr>
              <a:picLocks noChangeAspect="1"/>
            </p:cNvPicPr>
            <p:nvPr/>
          </p:nvPicPr>
          <p:blipFill rotWithShape="1">
            <a:blip r:embed="rId2"/>
            <a:srcRect b="6179"/>
            <a:stretch/>
          </p:blipFill>
          <p:spPr>
            <a:xfrm>
              <a:off x="274931" y="439786"/>
              <a:ext cx="4763165" cy="556673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82C9F3-BFFF-401B-B23F-3F3EE0C818DF}"/>
                    </a:ext>
                  </a:extLst>
                </p:cNvPr>
                <p:cNvSpPr txBox="1"/>
                <p:nvPr/>
              </p:nvSpPr>
              <p:spPr>
                <a:xfrm>
                  <a:off x="446516" y="6052741"/>
                  <a:ext cx="4419993" cy="303609"/>
                </a:xfrm>
                <a:prstGeom prst="rect">
                  <a:avLst/>
                </a:prstGeom>
              </p:spPr>
              <p:txBody>
                <a:bodyPr wrap="none" rtlCol="0">
                  <a:spAutoFit/>
                </a:bodyPr>
                <a:lstStyle/>
                <a:p>
                  <a:r>
                    <a:rPr lang="en-US" altLang="ko-KR" sz="1100" dirty="0"/>
                    <a:t>[ Mach contours </a:t>
                  </a:r>
                  <a14:m>
                    <m:oMath xmlns:m="http://schemas.openxmlformats.org/officeDocument/2006/math">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𝜃</m:t>
                          </m:r>
                        </m:e>
                        <m:sub>
                          <m:r>
                            <a:rPr lang="en-US" altLang="ko-KR" sz="1100" i="1">
                              <a:latin typeface="Cambria Math" panose="02040503050406030204" pitchFamily="18" charset="0"/>
                            </a:rPr>
                            <m:t>2</m:t>
                          </m:r>
                        </m:sub>
                      </m:sSub>
                      <m:r>
                        <a:rPr lang="en-US" altLang="ko-KR" sz="1100" b="0" i="1" smtClean="0">
                          <a:latin typeface="Cambria Math" panose="02040503050406030204" pitchFamily="18" charset="0"/>
                        </a:rPr>
                        <m:t>=</m:t>
                      </m:r>
                      <m:sSup>
                        <m:sSupPr>
                          <m:ctrlPr>
                            <a:rPr lang="en-US" altLang="ko-KR" sz="1100" i="1">
                              <a:latin typeface="Cambria Math" panose="02040503050406030204" pitchFamily="18" charset="0"/>
                            </a:rPr>
                          </m:ctrlPr>
                        </m:sSupPr>
                        <m:e>
                          <m:r>
                            <a:rPr lang="en-US" altLang="ko-KR" sz="1100" b="0" i="1" smtClean="0">
                              <a:latin typeface="Cambria Math" panose="02040503050406030204" pitchFamily="18" charset="0"/>
                            </a:rPr>
                            <m:t>5</m:t>
                          </m:r>
                          <m:r>
                            <a:rPr lang="en-US" altLang="ko-KR" sz="1100" i="1">
                              <a:latin typeface="Cambria Math" panose="02040503050406030204" pitchFamily="18" charset="0"/>
                            </a:rPr>
                            <m:t>5</m:t>
                          </m:r>
                        </m:e>
                        <m:sup>
                          <m:r>
                            <a:rPr lang="en-US" altLang="ko-KR" sz="1100" i="1">
                              <a:latin typeface="Cambria Math" panose="02040503050406030204" pitchFamily="18" charset="0"/>
                              <a:ea typeface="Cambria Math" panose="02040503050406030204" pitchFamily="18" charset="0"/>
                            </a:rPr>
                            <m:t>°</m:t>
                          </m:r>
                        </m:sup>
                      </m:sSup>
                      <m:r>
                        <a:rPr lang="en-US" altLang="ko-KR" sz="1100" i="1">
                          <a:latin typeface="Cambria Math" panose="02040503050406030204" pitchFamily="18" charset="0"/>
                        </a:rPr>
                        <m:t> </m:t>
                      </m:r>
                      <m:sSup>
                        <m:sSupPr>
                          <m:ctrlPr>
                            <a:rPr lang="en-US" altLang="ko-KR" sz="1100" i="1">
                              <a:latin typeface="Cambria Math" panose="02040503050406030204" pitchFamily="18" charset="0"/>
                            </a:rPr>
                          </m:ctrlPr>
                        </m:sSupPr>
                        <m:e>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𝜃</m:t>
                              </m:r>
                            </m:e>
                            <m:sub>
                              <m:r>
                                <a:rPr lang="en-US" altLang="ko-KR" sz="1100" b="0" i="1" smtClean="0">
                                  <a:latin typeface="Cambria Math" panose="02040503050406030204" pitchFamily="18" charset="0"/>
                                </a:rPr>
                                <m:t>1</m:t>
                              </m:r>
                            </m:sub>
                          </m:sSub>
                          <m:r>
                            <a:rPr lang="en-US" altLang="ko-KR" sz="1100" i="1">
                              <a:latin typeface="Cambria Math" panose="02040503050406030204" pitchFamily="18" charset="0"/>
                            </a:rPr>
                            <m:t>=</m:t>
                          </m:r>
                          <m:r>
                            <a:rPr lang="en-US" altLang="ko-KR" sz="1100" b="0" i="1" smtClean="0">
                              <a:latin typeface="Cambria Math" panose="02040503050406030204" pitchFamily="18" charset="0"/>
                            </a:rPr>
                            <m:t>3</m:t>
                          </m:r>
                          <m:r>
                            <a:rPr lang="en-US" altLang="ko-KR" sz="1100" i="1">
                              <a:latin typeface="Cambria Math" panose="02040503050406030204" pitchFamily="18" charset="0"/>
                            </a:rPr>
                            <m:t>0</m:t>
                          </m:r>
                        </m:e>
                        <m:sup>
                          <m:r>
                            <a:rPr lang="en-US" altLang="ko-KR" sz="1100" i="1">
                              <a:latin typeface="Cambria Math" panose="02040503050406030204" pitchFamily="18" charset="0"/>
                              <a:ea typeface="Cambria Math" panose="02040503050406030204" pitchFamily="18" charset="0"/>
                            </a:rPr>
                            <m:t>°</m:t>
                          </m:r>
                        </m:sup>
                      </m:sSup>
                      <m:r>
                        <a:rPr lang="en-US" altLang="ko-KR" sz="1100" b="0" i="1" smtClean="0">
                          <a:latin typeface="Cambria Math" panose="02040503050406030204" pitchFamily="18" charset="0"/>
                          <a:ea typeface="Cambria Math" panose="02040503050406030204" pitchFamily="18" charset="0"/>
                        </a:rPr>
                        <m:t> </m:t>
                      </m:r>
                      <m:r>
                        <a:rPr lang="en-US" altLang="ko-KR" sz="1100" b="0" i="1" smtClean="0">
                          <a:latin typeface="Cambria Math" panose="02040503050406030204" pitchFamily="18" charset="0"/>
                          <a:ea typeface="Cambria Math" panose="02040503050406030204" pitchFamily="18" charset="0"/>
                        </a:rPr>
                        <m:t>𝑎𝑛𝑑</m:t>
                      </m:r>
                      <m:r>
                        <a:rPr lang="en-US" altLang="ko-KR" sz="1100" b="0" i="1" smtClean="0">
                          <a:latin typeface="Cambria Math" panose="02040503050406030204" pitchFamily="18" charset="0"/>
                          <a:ea typeface="Cambria Math" panose="02040503050406030204" pitchFamily="18" charset="0"/>
                        </a:rPr>
                        <m:t> </m:t>
                      </m:r>
                      <m:f>
                        <m:fPr>
                          <m:type m:val="skw"/>
                          <m:ctrlPr>
                            <a:rPr lang="en-US" altLang="ko-KR" sz="1100" b="0" i="1" smtClean="0">
                              <a:latin typeface="Cambria Math" panose="02040503050406030204" pitchFamily="18" charset="0"/>
                              <a:ea typeface="Cambria Math" panose="02040503050406030204" pitchFamily="18" charset="0"/>
                            </a:rPr>
                          </m:ctrlPr>
                        </m:fPr>
                        <m:num>
                          <m:sSub>
                            <m:sSubPr>
                              <m:ctrlPr>
                                <a:rPr lang="en-US" altLang="ko-KR" sz="1100" b="0" i="1" smtClean="0">
                                  <a:latin typeface="Cambria Math" panose="02040503050406030204" pitchFamily="18" charset="0"/>
                                  <a:ea typeface="Cambria Math" panose="02040503050406030204" pitchFamily="18" charset="0"/>
                                </a:rPr>
                              </m:ctrlPr>
                            </m:sSubPr>
                            <m:e>
                              <m:r>
                                <a:rPr lang="en-US" altLang="ko-KR" sz="1100" b="0" i="1" smtClean="0">
                                  <a:latin typeface="Cambria Math" panose="02040503050406030204" pitchFamily="18" charset="0"/>
                                  <a:ea typeface="Cambria Math" panose="02040503050406030204" pitchFamily="18" charset="0"/>
                                </a:rPr>
                                <m:t>h</m:t>
                              </m:r>
                            </m:e>
                            <m:sub>
                              <m:r>
                                <a:rPr lang="en-US" altLang="ko-KR" sz="1100" b="0" i="1" smtClean="0">
                                  <a:latin typeface="Cambria Math" panose="02040503050406030204" pitchFamily="18" charset="0"/>
                                  <a:ea typeface="Cambria Math" panose="02040503050406030204" pitchFamily="18" charset="0"/>
                                </a:rPr>
                                <m:t>𝑏</m:t>
                              </m:r>
                            </m:sub>
                          </m:sSub>
                        </m:num>
                        <m:den>
                          <m:sSub>
                            <m:sSubPr>
                              <m:ctrlPr>
                                <a:rPr lang="en-US" altLang="ko-KR" sz="1100" b="0" i="1" smtClean="0">
                                  <a:latin typeface="Cambria Math" panose="02040503050406030204" pitchFamily="18" charset="0"/>
                                  <a:ea typeface="Cambria Math" panose="02040503050406030204" pitchFamily="18" charset="0"/>
                                </a:rPr>
                              </m:ctrlPr>
                            </m:sSubPr>
                            <m:e>
                              <m:r>
                                <a:rPr lang="en-US" altLang="ko-KR" sz="1100" b="0" i="1" smtClean="0">
                                  <a:latin typeface="Cambria Math" panose="02040503050406030204" pitchFamily="18" charset="0"/>
                                  <a:ea typeface="Cambria Math" panose="02040503050406030204" pitchFamily="18" charset="0"/>
                                </a:rPr>
                                <m:t>h</m:t>
                              </m:r>
                            </m:e>
                            <m:sub>
                              <m:r>
                                <a:rPr lang="en-US" altLang="ko-KR" sz="1100" b="0" i="1" smtClean="0">
                                  <a:latin typeface="Cambria Math" panose="02040503050406030204" pitchFamily="18" charset="0"/>
                                  <a:ea typeface="Cambria Math" panose="02040503050406030204" pitchFamily="18" charset="0"/>
                                </a:rPr>
                                <m:t>𝑡</m:t>
                              </m:r>
                            </m:sub>
                          </m:sSub>
                        </m:den>
                      </m:f>
                      <m:r>
                        <a:rPr lang="en-US" altLang="ko-KR" sz="1100" b="0" i="1" smtClean="0">
                          <a:latin typeface="Cambria Math" panose="02040503050406030204" pitchFamily="18" charset="0"/>
                          <a:ea typeface="Cambria Math" panose="02040503050406030204" pitchFamily="18" charset="0"/>
                        </a:rPr>
                        <m:t>=0.185 </m:t>
                      </m:r>
                    </m:oMath>
                  </a14:m>
                  <a:r>
                    <a:rPr lang="en-US" altLang="ko-KR" sz="1100" dirty="0"/>
                    <a:t>for different NPR]</a:t>
                  </a:r>
                  <a:endParaRPr lang="ko-KR" altLang="en-US" sz="1100" dirty="0"/>
                </a:p>
              </p:txBody>
            </p:sp>
          </mc:Choice>
          <mc:Fallback xmlns="">
            <p:sp>
              <p:nvSpPr>
                <p:cNvPr id="8" name="TextBox 7">
                  <a:extLst>
                    <a:ext uri="{FF2B5EF4-FFF2-40B4-BE49-F238E27FC236}">
                      <a16:creationId xmlns:a16="http://schemas.microsoft.com/office/drawing/2014/main" id="{C882C9F3-BFFF-401B-B23F-3F3EE0C818DF}"/>
                    </a:ext>
                  </a:extLst>
                </p:cNvPr>
                <p:cNvSpPr txBox="1">
                  <a:spLocks noRot="1" noChangeAspect="1" noMove="1" noResize="1" noEditPoints="1" noAdjustHandles="1" noChangeArrowheads="1" noChangeShapeType="1" noTextEdit="1"/>
                </p:cNvSpPr>
                <p:nvPr/>
              </p:nvSpPr>
              <p:spPr>
                <a:xfrm>
                  <a:off x="446516" y="6052741"/>
                  <a:ext cx="4419993" cy="303609"/>
                </a:xfrm>
                <a:prstGeom prst="rect">
                  <a:avLst/>
                </a:prstGeom>
                <a:blipFill>
                  <a:blip r:embed="rId3"/>
                  <a:stretch>
                    <a:fillRect t="-104000" b="-162000"/>
                  </a:stretch>
                </a:blipFill>
              </p:spPr>
              <p:txBody>
                <a:bodyPr/>
                <a:lstStyle/>
                <a:p>
                  <a:r>
                    <a:rPr lang="ko-KR" altLang="en-US">
                      <a:noFill/>
                    </a:rPr>
                    <a:t> </a:t>
                  </a:r>
                </a:p>
              </p:txBody>
            </p:sp>
          </mc:Fallback>
        </mc:AlternateContent>
      </p:grpSp>
      <p:sp>
        <p:nvSpPr>
          <p:cNvPr id="10" name="TextBox 9">
            <a:extLst>
              <a:ext uri="{FF2B5EF4-FFF2-40B4-BE49-F238E27FC236}">
                <a16:creationId xmlns:a16="http://schemas.microsoft.com/office/drawing/2014/main" id="{785E4E36-3715-46B5-B12B-05030B5E0B26}"/>
              </a:ext>
            </a:extLst>
          </p:cNvPr>
          <p:cNvSpPr txBox="1"/>
          <p:nvPr/>
        </p:nvSpPr>
        <p:spPr>
          <a:xfrm>
            <a:off x="5270606" y="3607113"/>
            <a:ext cx="6355851" cy="2893100"/>
          </a:xfrm>
          <a:prstGeom prst="rect">
            <a:avLst/>
          </a:prstGeom>
        </p:spPr>
        <p:txBody>
          <a:bodyPr wrap="square" rtlCol="0">
            <a:spAutoFit/>
          </a:bodyPr>
          <a:lstStyle/>
          <a:p>
            <a:pPr marL="285750" indent="-285750">
              <a:buFont typeface="Wingdings" panose="05000000000000000000" pitchFamily="2" charset="2"/>
              <a:buChar char="Ø"/>
            </a:pPr>
            <a:r>
              <a:rPr lang="en-US" altLang="ko-KR" sz="1400" dirty="0">
                <a:ea typeface="Cambria Math" panose="02040503050406030204" pitchFamily="18" charset="0"/>
              </a:rPr>
              <a:t>Represents the Mach contours for different NPR</a:t>
            </a:r>
          </a:p>
          <a:p>
            <a:pPr marL="285750" indent="-285750">
              <a:buFont typeface="Wingdings" panose="05000000000000000000" pitchFamily="2" charset="2"/>
              <a:buChar char="Ø"/>
            </a:pPr>
            <a:r>
              <a:rPr lang="en-US" altLang="ko-KR" sz="1400" dirty="0">
                <a:ea typeface="Cambria Math" panose="02040503050406030204" pitchFamily="18" charset="0"/>
              </a:rPr>
              <a:t>Due to secondary flow interaction with the primary flow, normal and oblique shocks are formed in the cavity of the nozzle</a:t>
            </a:r>
          </a:p>
          <a:p>
            <a:pPr marL="285750" indent="-285750">
              <a:buFont typeface="Wingdings" panose="05000000000000000000" pitchFamily="2" charset="2"/>
              <a:buChar char="Ø"/>
            </a:pPr>
            <a:r>
              <a:rPr lang="en-US" altLang="ko-KR" sz="1400" dirty="0">
                <a:ea typeface="Cambria Math" panose="02040503050406030204" pitchFamily="18" charset="0"/>
              </a:rPr>
              <a:t>The supersonic flow changes properties across normal shock and become subsonic</a:t>
            </a:r>
          </a:p>
          <a:p>
            <a:pPr marL="285750" indent="-285750">
              <a:buFont typeface="Wingdings" panose="05000000000000000000" pitchFamily="2" charset="2"/>
              <a:buChar char="Ø"/>
            </a:pPr>
            <a:r>
              <a:rPr lang="en-US" altLang="ko-KR" sz="1400" dirty="0">
                <a:ea typeface="Cambria Math" panose="02040503050406030204" pitchFamily="18" charset="0"/>
              </a:rPr>
              <a:t>Vortex zone in the cavity reduces as the induced shock diminishes with increasing NPR </a:t>
            </a:r>
          </a:p>
          <a:p>
            <a:pPr marL="285750" indent="-285750">
              <a:buFont typeface="Wingdings" panose="05000000000000000000" pitchFamily="2" charset="2"/>
              <a:buChar char="Ø"/>
            </a:pPr>
            <a:r>
              <a:rPr lang="en-US" altLang="ko-KR" sz="1400" dirty="0">
                <a:ea typeface="Cambria Math" panose="02040503050406030204" pitchFamily="18" charset="0"/>
              </a:rPr>
              <a:t>The vortex zone near the nozzle exit increases with initial NPR and decreases with increasing NPR</a:t>
            </a:r>
          </a:p>
          <a:p>
            <a:pPr marL="285750" indent="-285750">
              <a:buFont typeface="Wingdings" panose="05000000000000000000" pitchFamily="2" charset="2"/>
              <a:buChar char="Ø"/>
            </a:pPr>
            <a:r>
              <a:rPr lang="en-US" altLang="ko-KR" sz="1400" dirty="0">
                <a:ea typeface="Cambria Math" panose="02040503050406030204" pitchFamily="18" charset="0"/>
              </a:rPr>
              <a:t>By expanding and deflecting the primary flow, the subsonic flow generates thrust vectoring angles</a:t>
            </a:r>
          </a:p>
          <a:p>
            <a:pPr marL="285750" indent="-285750">
              <a:buFont typeface="Wingdings" panose="05000000000000000000" pitchFamily="2" charset="2"/>
              <a:buChar char="Ø"/>
            </a:pPr>
            <a:r>
              <a:rPr lang="en-US" altLang="ko-KR" sz="1400" dirty="0">
                <a:ea typeface="Cambria Math" panose="02040503050406030204" pitchFamily="18" charset="0"/>
              </a:rPr>
              <a:t>By increasing the NPR, the efficiency of the vortex decreases, thereby reducing the vectoring angle</a:t>
            </a:r>
          </a:p>
        </p:txBody>
      </p:sp>
      <p:sp>
        <p:nvSpPr>
          <p:cNvPr id="11" name="TextBox 10">
            <a:extLst>
              <a:ext uri="{FF2B5EF4-FFF2-40B4-BE49-F238E27FC236}">
                <a16:creationId xmlns:a16="http://schemas.microsoft.com/office/drawing/2014/main" id="{51A48C52-8A0A-49E8-9C61-B991C556FABE}"/>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p:pic>
        <p:nvPicPr>
          <p:cNvPr id="12" name="그림 11">
            <a:extLst>
              <a:ext uri="{FF2B5EF4-FFF2-40B4-BE49-F238E27FC236}">
                <a16:creationId xmlns:a16="http://schemas.microsoft.com/office/drawing/2014/main" id="{7C370314-D463-4092-A884-EF9D08D89A25}"/>
              </a:ext>
            </a:extLst>
          </p:cNvPr>
          <p:cNvPicPr>
            <a:picLocks noChangeAspect="1"/>
          </p:cNvPicPr>
          <p:nvPr/>
        </p:nvPicPr>
        <p:blipFill>
          <a:blip r:embed="rId4"/>
          <a:stretch>
            <a:fillRect/>
          </a:stretch>
        </p:blipFill>
        <p:spPr>
          <a:xfrm>
            <a:off x="5251119" y="300934"/>
            <a:ext cx="4763164" cy="2847079"/>
          </a:xfrm>
          <a:prstGeom prst="rect">
            <a:avLst/>
          </a:prstGeom>
        </p:spPr>
      </p:pic>
      <p:sp>
        <p:nvSpPr>
          <p:cNvPr id="13" name="직사각형 12">
            <a:extLst>
              <a:ext uri="{FF2B5EF4-FFF2-40B4-BE49-F238E27FC236}">
                <a16:creationId xmlns:a16="http://schemas.microsoft.com/office/drawing/2014/main" id="{444FAA16-1CE4-42FC-B0A3-99D38E47C2A7}"/>
              </a:ext>
            </a:extLst>
          </p:cNvPr>
          <p:cNvSpPr/>
          <p:nvPr/>
        </p:nvSpPr>
        <p:spPr>
          <a:xfrm>
            <a:off x="2628900" y="439786"/>
            <a:ext cx="2346960" cy="5612955"/>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4" name="직사각형 13">
            <a:extLst>
              <a:ext uri="{FF2B5EF4-FFF2-40B4-BE49-F238E27FC236}">
                <a16:creationId xmlns:a16="http://schemas.microsoft.com/office/drawing/2014/main" id="{136FD492-D693-4CBE-B5E2-6CD8274A6C8D}"/>
              </a:ext>
            </a:extLst>
          </p:cNvPr>
          <p:cNvSpPr/>
          <p:nvPr/>
        </p:nvSpPr>
        <p:spPr>
          <a:xfrm>
            <a:off x="5251118" y="355600"/>
            <a:ext cx="4763165" cy="3192674"/>
          </a:xfrm>
          <a:prstGeom prst="rect">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cxnSp>
        <p:nvCxnSpPr>
          <p:cNvPr id="16" name="직선 연결선 15">
            <a:extLst>
              <a:ext uri="{FF2B5EF4-FFF2-40B4-BE49-F238E27FC236}">
                <a16:creationId xmlns:a16="http://schemas.microsoft.com/office/drawing/2014/main" id="{56747C10-F7DD-4CA6-B5E0-D727241E8259}"/>
              </a:ext>
            </a:extLst>
          </p:cNvPr>
          <p:cNvCxnSpPr>
            <a:cxnSpLocks/>
          </p:cNvCxnSpPr>
          <p:nvPr/>
        </p:nvCxnSpPr>
        <p:spPr>
          <a:xfrm flipV="1">
            <a:off x="4975860" y="355601"/>
            <a:ext cx="275258" cy="83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52B431CF-101C-49E3-A6FC-32EC13A360CF}"/>
              </a:ext>
            </a:extLst>
          </p:cNvPr>
          <p:cNvCxnSpPr>
            <a:cxnSpLocks/>
          </p:cNvCxnSpPr>
          <p:nvPr/>
        </p:nvCxnSpPr>
        <p:spPr>
          <a:xfrm flipV="1">
            <a:off x="4995348" y="3602261"/>
            <a:ext cx="255770" cy="24504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A5D7781-6EB2-4522-B3E4-BD478F9E0E3C}"/>
                  </a:ext>
                </a:extLst>
              </p:cNvPr>
              <p:cNvSpPr/>
              <p:nvPr/>
            </p:nvSpPr>
            <p:spPr>
              <a:xfrm>
                <a:off x="5188881" y="3132776"/>
                <a:ext cx="4911463" cy="438262"/>
              </a:xfrm>
              <a:prstGeom prst="rect">
                <a:avLst/>
              </a:prstGeom>
            </p:spPr>
            <p:txBody>
              <a:bodyPr wrap="square">
                <a:spAutoFit/>
              </a:bodyPr>
              <a:lstStyle/>
              <a:p>
                <a:pPr algn="ctr"/>
                <a:r>
                  <a:rPr lang="en-US" altLang="ko-KR" sz="1000" dirty="0"/>
                  <a:t>[Vortex formation at the upper cavity wall at θ2 = 50°, θ1 = 30° and  </a:t>
                </a:r>
                <a14:m>
                  <m:oMath xmlns:m="http://schemas.openxmlformats.org/officeDocument/2006/math">
                    <m:f>
                      <m:fPr>
                        <m:type m:val="skw"/>
                        <m:ctrlPr>
                          <a:rPr lang="en-US" altLang="ko-KR" sz="1000" i="1">
                            <a:latin typeface="Cambria Math" panose="02040503050406030204" pitchFamily="18" charset="0"/>
                            <a:ea typeface="Cambria Math" panose="02040503050406030204" pitchFamily="18" charset="0"/>
                          </a:rPr>
                        </m:ctrlPr>
                      </m:fPr>
                      <m:num>
                        <m:sSub>
                          <m:sSubPr>
                            <m:ctrlPr>
                              <a:rPr lang="en-US" altLang="ko-KR" sz="1000" i="1">
                                <a:latin typeface="Cambria Math" panose="02040503050406030204" pitchFamily="18" charset="0"/>
                                <a:ea typeface="Cambria Math" panose="02040503050406030204" pitchFamily="18" charset="0"/>
                              </a:rPr>
                            </m:ctrlPr>
                          </m:sSubPr>
                          <m:e>
                            <m:r>
                              <a:rPr lang="en-US" altLang="ko-KR" sz="1000" i="1">
                                <a:latin typeface="Cambria Math" panose="02040503050406030204" pitchFamily="18" charset="0"/>
                                <a:ea typeface="Cambria Math" panose="02040503050406030204" pitchFamily="18" charset="0"/>
                              </a:rPr>
                              <m:t>h</m:t>
                            </m:r>
                          </m:e>
                          <m:sub>
                            <m:r>
                              <a:rPr lang="en-US" altLang="ko-KR" sz="1000" i="1">
                                <a:latin typeface="Cambria Math" panose="02040503050406030204" pitchFamily="18" charset="0"/>
                                <a:ea typeface="Cambria Math" panose="02040503050406030204" pitchFamily="18" charset="0"/>
                              </a:rPr>
                              <m:t>𝑏</m:t>
                            </m:r>
                          </m:sub>
                        </m:sSub>
                      </m:num>
                      <m:den>
                        <m:sSub>
                          <m:sSubPr>
                            <m:ctrlPr>
                              <a:rPr lang="en-US" altLang="ko-KR" sz="1000" i="1">
                                <a:latin typeface="Cambria Math" panose="02040503050406030204" pitchFamily="18" charset="0"/>
                                <a:ea typeface="Cambria Math" panose="02040503050406030204" pitchFamily="18" charset="0"/>
                              </a:rPr>
                            </m:ctrlPr>
                          </m:sSubPr>
                          <m:e>
                            <m:r>
                              <a:rPr lang="en-US" altLang="ko-KR" sz="1000" i="1">
                                <a:latin typeface="Cambria Math" panose="02040503050406030204" pitchFamily="18" charset="0"/>
                                <a:ea typeface="Cambria Math" panose="02040503050406030204" pitchFamily="18" charset="0"/>
                              </a:rPr>
                              <m:t>h</m:t>
                            </m:r>
                          </m:e>
                          <m:sub>
                            <m:r>
                              <a:rPr lang="en-US" altLang="ko-KR" sz="1000" i="1">
                                <a:latin typeface="Cambria Math" panose="02040503050406030204" pitchFamily="18" charset="0"/>
                                <a:ea typeface="Cambria Math" panose="02040503050406030204" pitchFamily="18" charset="0"/>
                              </a:rPr>
                              <m:t>𝑡</m:t>
                            </m:r>
                          </m:sub>
                        </m:sSub>
                      </m:den>
                    </m:f>
                    <m:r>
                      <a:rPr lang="en-US" altLang="ko-KR" sz="1000" i="1">
                        <a:latin typeface="Cambria Math" panose="02040503050406030204" pitchFamily="18" charset="0"/>
                        <a:ea typeface="Cambria Math" panose="02040503050406030204" pitchFamily="18" charset="0"/>
                      </a:rPr>
                      <m:t>=0.185 </m:t>
                    </m:r>
                  </m:oMath>
                </a14:m>
                <a:r>
                  <a:rPr lang="en-US" altLang="ko-KR" sz="1000" dirty="0"/>
                  <a:t>for (</a:t>
                </a:r>
                <a:r>
                  <a:rPr lang="en-US" altLang="ko-KR" sz="1000" b="1" dirty="0"/>
                  <a:t>a</a:t>
                </a:r>
                <a:r>
                  <a:rPr lang="en-US" altLang="ko-KR" sz="1000" dirty="0"/>
                  <a:t>)NPR = 3 (</a:t>
                </a:r>
                <a:r>
                  <a:rPr lang="en-US" altLang="ko-KR" sz="1000" b="1" dirty="0"/>
                  <a:t>b</a:t>
                </a:r>
                <a:r>
                  <a:rPr lang="en-US" altLang="ko-KR" sz="1000" dirty="0"/>
                  <a:t>) NPR = 5 (</a:t>
                </a:r>
                <a:r>
                  <a:rPr lang="en-US" altLang="ko-KR" sz="1000" b="1" dirty="0"/>
                  <a:t>c</a:t>
                </a:r>
                <a:r>
                  <a:rPr lang="en-US" altLang="ko-KR" sz="1000" dirty="0"/>
                  <a:t>) NPR = 7 (</a:t>
                </a:r>
                <a:r>
                  <a:rPr lang="en-US" altLang="ko-KR" sz="1000" b="1" dirty="0"/>
                  <a:t>d</a:t>
                </a:r>
                <a:r>
                  <a:rPr lang="en-US" altLang="ko-KR" sz="1000" dirty="0"/>
                  <a:t>) NPR = 10]</a:t>
                </a:r>
              </a:p>
            </p:txBody>
          </p:sp>
        </mc:Choice>
        <mc:Fallback xmlns="">
          <p:sp>
            <p:nvSpPr>
              <p:cNvPr id="21" name="직사각형 20">
                <a:extLst>
                  <a:ext uri="{FF2B5EF4-FFF2-40B4-BE49-F238E27FC236}">
                    <a16:creationId xmlns:a16="http://schemas.microsoft.com/office/drawing/2014/main" id="{BA5D7781-6EB2-4522-B3E4-BD478F9E0E3C}"/>
                  </a:ext>
                </a:extLst>
              </p:cNvPr>
              <p:cNvSpPr>
                <a:spLocks noRot="1" noChangeAspect="1" noMove="1" noResize="1" noEditPoints="1" noAdjustHandles="1" noChangeArrowheads="1" noChangeShapeType="1" noTextEdit="1"/>
              </p:cNvSpPr>
              <p:nvPr/>
            </p:nvSpPr>
            <p:spPr>
              <a:xfrm>
                <a:off x="5188881" y="3132776"/>
                <a:ext cx="4911463" cy="438262"/>
              </a:xfrm>
              <a:prstGeom prst="rect">
                <a:avLst/>
              </a:prstGeom>
              <a:blipFill>
                <a:blip r:embed="rId5"/>
                <a:stretch>
                  <a:fillRect t="-65278" b="-694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045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C81336D0-CA37-4B8D-87C5-E97580EC0513}"/>
              </a:ext>
            </a:extLst>
          </p:cNvPr>
          <p:cNvPicPr>
            <a:picLocks noChangeAspect="1"/>
          </p:cNvPicPr>
          <p:nvPr/>
        </p:nvPicPr>
        <p:blipFill>
          <a:blip r:embed="rId2"/>
          <a:stretch>
            <a:fillRect/>
          </a:stretch>
        </p:blipFill>
        <p:spPr>
          <a:xfrm>
            <a:off x="163181" y="1698394"/>
            <a:ext cx="5373553" cy="4804171"/>
          </a:xfrm>
          <a:prstGeom prst="rect">
            <a:avLst/>
          </a:prstGeom>
        </p:spPr>
      </p:pic>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6707ED7-564B-44E9-ACEB-FBF7B5878461}"/>
              </a:ext>
            </a:extLst>
          </p:cNvPr>
          <p:cNvSpPr txBox="1"/>
          <p:nvPr/>
        </p:nvSpPr>
        <p:spPr>
          <a:xfrm>
            <a:off x="308503" y="1404563"/>
            <a:ext cx="4773871" cy="369332"/>
          </a:xfrm>
          <a:prstGeom prst="rect">
            <a:avLst/>
          </a:prstGeom>
          <a:ln w="19050">
            <a:solidFill>
              <a:schemeClr val="tx1"/>
            </a:solidFill>
          </a:ln>
        </p:spPr>
        <p:txBody>
          <a:bodyPr wrap="none" rtlCol="0">
            <a:spAutoFit/>
          </a:bodyPr>
          <a:lstStyle/>
          <a:p>
            <a:r>
              <a:rPr lang="en-US" altLang="ko-KR" dirty="0"/>
              <a:t>BDTN Performance under different Bypass Width</a:t>
            </a:r>
            <a:endParaRPr lang="ko-KR" altLang="en-US" dirty="0"/>
          </a:p>
        </p:txBody>
      </p:sp>
      <p:sp>
        <p:nvSpPr>
          <p:cNvPr id="5" name="TextBox 4">
            <a:extLst>
              <a:ext uri="{FF2B5EF4-FFF2-40B4-BE49-F238E27FC236}">
                <a16:creationId xmlns:a16="http://schemas.microsoft.com/office/drawing/2014/main" id="{D56D394F-44F9-401B-AA54-454A10A16E15}"/>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ACA5CD-67BE-4EF9-A5D5-8225D112EA27}"/>
                  </a:ext>
                </a:extLst>
              </p:cNvPr>
              <p:cNvSpPr txBox="1"/>
              <p:nvPr/>
            </p:nvSpPr>
            <p:spPr>
              <a:xfrm>
                <a:off x="5672968" y="2294095"/>
                <a:ext cx="6355851" cy="3539430"/>
              </a:xfrm>
              <a:prstGeom prst="rect">
                <a:avLst/>
              </a:prstGeom>
            </p:spPr>
            <p:txBody>
              <a:bodyPr wrap="square" rtlCol="0">
                <a:spAutoFit/>
              </a:bodyPr>
              <a:lstStyle/>
              <a:p>
                <a:pPr marL="285750" indent="-285750">
                  <a:buFont typeface="Wingdings" panose="05000000000000000000" pitchFamily="2" charset="2"/>
                  <a:buChar char="Ø"/>
                </a:pPr>
                <a:r>
                  <a:rPr lang="en-US" altLang="ko-KR" sz="1600" dirty="0">
                    <a:ea typeface="Cambria Math" panose="02040503050406030204" pitchFamily="18" charset="0"/>
                  </a:rPr>
                  <a:t>Thrust vectoring angle increased as the bypass width increased</a:t>
                </a:r>
              </a:p>
              <a:p>
                <a:pPr marL="285750" indent="-285750">
                  <a:buFont typeface="Wingdings" panose="05000000000000000000" pitchFamily="2" charset="2"/>
                  <a:buChar char="Ø"/>
                </a:pPr>
                <a:r>
                  <a:rPr lang="en-US" altLang="ko-KR" sz="1600" dirty="0">
                    <a:ea typeface="Cambria Math" panose="02040503050406030204" pitchFamily="18" charset="0"/>
                  </a:rPr>
                  <a:t>The bypass flow becomes stronger with a higher bypass width, resulting in a higher vectoring angle</a:t>
                </a:r>
              </a:p>
              <a:p>
                <a:pPr marL="285750" indent="-285750">
                  <a:buFont typeface="Wingdings" panose="05000000000000000000" pitchFamily="2" charset="2"/>
                  <a:buChar char="Ø"/>
                </a:pPr>
                <a:r>
                  <a:rPr lang="en-US" altLang="ko-KR" sz="1600" dirty="0">
                    <a:ea typeface="Cambria Math" panose="02040503050406030204" pitchFamily="18" charset="0"/>
                  </a:rPr>
                  <a:t>The maximum value of vectoring angle at </a:t>
                </a:r>
                <a14:m>
                  <m:oMath xmlns:m="http://schemas.openxmlformats.org/officeDocument/2006/math">
                    <m:sSub>
                      <m:sSubPr>
                        <m:ctrlPr>
                          <a:rPr lang="en-US" altLang="ko-KR" sz="1600" i="1" smtClean="0">
                            <a:latin typeface="Cambria Math" panose="02040503050406030204" pitchFamily="18" charset="0"/>
                            <a:ea typeface="Cambria Math" panose="02040503050406030204" pitchFamily="18" charset="0"/>
                          </a:rPr>
                        </m:ctrlPr>
                      </m:sSubPr>
                      <m:e>
                        <m:r>
                          <a:rPr lang="en-US" altLang="ko-KR" sz="1600" b="0" i="1" smtClean="0">
                            <a:latin typeface="Cambria Math" panose="02040503050406030204" pitchFamily="18" charset="0"/>
                            <a:ea typeface="Cambria Math" panose="02040503050406030204" pitchFamily="18" charset="0"/>
                          </a:rPr>
                          <m:t>h</m:t>
                        </m:r>
                      </m:e>
                      <m:sub>
                        <m:r>
                          <a:rPr lang="en-US" altLang="ko-KR" sz="1600" b="0" i="1" smtClean="0">
                            <a:latin typeface="Cambria Math" panose="02040503050406030204" pitchFamily="18" charset="0"/>
                            <a:ea typeface="Cambria Math" panose="02040503050406030204" pitchFamily="18" charset="0"/>
                          </a:rPr>
                          <m:t>𝑏</m:t>
                        </m:r>
                      </m:sub>
                    </m:sSub>
                    <m:r>
                      <a:rPr lang="en-US" altLang="ko-KR" sz="1600" b="0" i="1" smtClean="0">
                        <a:latin typeface="Cambria Math" panose="02040503050406030204" pitchFamily="18" charset="0"/>
                        <a:ea typeface="Cambria Math" panose="02040503050406030204" pitchFamily="18" charset="0"/>
                      </a:rPr>
                      <m:t>=5</m:t>
                    </m:r>
                    <m:r>
                      <a:rPr lang="en-US" altLang="ko-KR" sz="1600" b="0" i="1" smtClean="0">
                        <a:latin typeface="Cambria Math" panose="02040503050406030204" pitchFamily="18" charset="0"/>
                        <a:ea typeface="Cambria Math" panose="02040503050406030204" pitchFamily="18" charset="0"/>
                      </a:rPr>
                      <m:t>𝑚𝑚</m:t>
                    </m:r>
                  </m:oMath>
                </a14:m>
                <a:r>
                  <a:rPr lang="en-US" altLang="ko-KR" sz="1600" dirty="0">
                    <a:ea typeface="Cambria Math" panose="02040503050406030204" pitchFamily="18" charset="0"/>
                  </a:rPr>
                  <a:t> for bypass flow of 8.59% over the primary mass flow is recorded for model 1  </a:t>
                </a:r>
              </a:p>
              <a:p>
                <a:pPr marL="285750" indent="-285750">
                  <a:buFont typeface="Wingdings" panose="05000000000000000000" pitchFamily="2" charset="2"/>
                  <a:buChar char="Ø"/>
                </a:pPr>
                <a:r>
                  <a:rPr lang="en-US" altLang="ko-KR" sz="1600" dirty="0">
                    <a:ea typeface="Cambria Math" panose="02040503050406030204" pitchFamily="18" charset="0"/>
                  </a:rPr>
                  <a:t>A total decrease of 7% in vectoring angle is reported from model 1 to model 6</a:t>
                </a:r>
              </a:p>
              <a:p>
                <a:pPr marL="285750" indent="-285750">
                  <a:buFont typeface="Wingdings" panose="05000000000000000000" pitchFamily="2" charset="2"/>
                  <a:buChar char="Ø"/>
                </a:pPr>
                <a:r>
                  <a:rPr lang="en-US" altLang="ko-KR" sz="1600" dirty="0">
                    <a:ea typeface="Cambria Math" panose="02040503050406030204" pitchFamily="18" charset="0"/>
                  </a:rPr>
                  <a:t>Flow separation is enhanced when the bypass outlet increases with increasing bypass width</a:t>
                </a:r>
              </a:p>
              <a:p>
                <a:pPr marL="285750" indent="-285750">
                  <a:buFont typeface="Wingdings" panose="05000000000000000000" pitchFamily="2" charset="2"/>
                  <a:buChar char="Ø"/>
                </a:pPr>
                <a:r>
                  <a:rPr lang="en-US" altLang="ko-KR" sz="1600" dirty="0">
                    <a:ea typeface="Cambria Math" panose="02040503050406030204" pitchFamily="18" charset="0"/>
                  </a:rPr>
                  <a:t>This enhanced separation flow region results in a smaller local supersonic region within the cavity </a:t>
                </a:r>
              </a:p>
              <a:p>
                <a:pPr marL="285750" indent="-285750">
                  <a:buFont typeface="Wingdings" panose="05000000000000000000" pitchFamily="2" charset="2"/>
                  <a:buChar char="Ø"/>
                </a:pPr>
                <a:r>
                  <a:rPr lang="en-US" altLang="ko-KR" sz="1600" dirty="0">
                    <a:ea typeface="Cambria Math" panose="02040503050406030204" pitchFamily="18" charset="0"/>
                  </a:rPr>
                  <a:t>Thrust coefficient decreases with increasing bypass width</a:t>
                </a:r>
              </a:p>
              <a:p>
                <a:pPr marL="285750" indent="-285750">
                  <a:buFont typeface="Wingdings" panose="05000000000000000000" pitchFamily="2" charset="2"/>
                  <a:buChar char="Ø"/>
                </a:pPr>
                <a:r>
                  <a:rPr lang="en-US" altLang="ko-KR" sz="1600" dirty="0">
                    <a:ea typeface="Cambria Math" panose="02040503050406030204" pitchFamily="18" charset="0"/>
                  </a:rPr>
                  <a:t>Discharge coefficient starts to decrease with increasing bypass width</a:t>
                </a:r>
              </a:p>
              <a:p>
                <a:pPr marL="285750" indent="-285750">
                  <a:buFont typeface="Wingdings" panose="05000000000000000000" pitchFamily="2" charset="2"/>
                  <a:buChar char="Ø"/>
                </a:pPr>
                <a:r>
                  <a:rPr lang="en-US" altLang="ko-KR" sz="1600" dirty="0">
                    <a:ea typeface="Cambria Math" panose="02040503050406030204" pitchFamily="18" charset="0"/>
                  </a:rPr>
                  <a:t>Thrust vectoring efficiency decreased from model 1 to model 6</a:t>
                </a:r>
              </a:p>
            </p:txBody>
          </p:sp>
        </mc:Choice>
        <mc:Fallback xmlns="">
          <p:sp>
            <p:nvSpPr>
              <p:cNvPr id="10" name="TextBox 9">
                <a:extLst>
                  <a:ext uri="{FF2B5EF4-FFF2-40B4-BE49-F238E27FC236}">
                    <a16:creationId xmlns:a16="http://schemas.microsoft.com/office/drawing/2014/main" id="{50ACA5CD-67BE-4EF9-A5D5-8225D112EA27}"/>
                  </a:ext>
                </a:extLst>
              </p:cNvPr>
              <p:cNvSpPr txBox="1">
                <a:spLocks noRot="1" noChangeAspect="1" noMove="1" noResize="1" noEditPoints="1" noAdjustHandles="1" noChangeArrowheads="1" noChangeShapeType="1" noTextEdit="1"/>
              </p:cNvSpPr>
              <p:nvPr/>
            </p:nvSpPr>
            <p:spPr>
              <a:xfrm>
                <a:off x="5672968" y="2294095"/>
                <a:ext cx="6355851" cy="3539430"/>
              </a:xfrm>
              <a:prstGeom prst="rect">
                <a:avLst/>
              </a:prstGeom>
              <a:blipFill>
                <a:blip r:embed="rId3"/>
                <a:stretch>
                  <a:fillRect l="-384" t="-516" r="-1248" b="-1205"/>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FB66084F-53B7-4556-91C9-6346F7FAD78B}"/>
              </a:ext>
            </a:extLst>
          </p:cNvPr>
          <p:cNvSpPr txBox="1"/>
          <p:nvPr/>
        </p:nvSpPr>
        <p:spPr>
          <a:xfrm>
            <a:off x="308503" y="621623"/>
            <a:ext cx="11570308" cy="646331"/>
          </a:xfrm>
          <a:prstGeom prst="rect">
            <a:avLst/>
          </a:prstGeom>
        </p:spPr>
        <p:txBody>
          <a:bodyPr wrap="square" rtlCol="0">
            <a:spAutoFit/>
          </a:bodyPr>
          <a:lstStyle/>
          <a:p>
            <a:pPr algn="just"/>
            <a:r>
              <a:rPr lang="en-US" altLang="ko-KR" dirty="0"/>
              <a:t>The effect of bypass angle under different NPRs, the effect of bypass width, and the combined effect of bypass angle and bypass width on BDTN performance is discussed</a:t>
            </a:r>
            <a:endParaRPr lang="ko-KR" altLang="en-US" dirty="0"/>
          </a:p>
        </p:txBody>
      </p:sp>
    </p:spTree>
    <p:extLst>
      <p:ext uri="{BB962C8B-B14F-4D97-AF65-F5344CB8AC3E}">
        <p14:creationId xmlns:p14="http://schemas.microsoft.com/office/powerpoint/2010/main" val="47707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A2473A4A-DBF0-4DD9-9B48-D54423CEBF56}"/>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p:grpSp>
        <p:nvGrpSpPr>
          <p:cNvPr id="6" name="그룹 5">
            <a:extLst>
              <a:ext uri="{FF2B5EF4-FFF2-40B4-BE49-F238E27FC236}">
                <a16:creationId xmlns:a16="http://schemas.microsoft.com/office/drawing/2014/main" id="{4E45D569-57E6-45CE-9794-CD9F1E974F7C}"/>
              </a:ext>
            </a:extLst>
          </p:cNvPr>
          <p:cNvGrpSpPr/>
          <p:nvPr/>
        </p:nvGrpSpPr>
        <p:grpSpPr>
          <a:xfrm>
            <a:off x="336145" y="729842"/>
            <a:ext cx="6061335" cy="5398316"/>
            <a:chOff x="336145" y="729842"/>
            <a:chExt cx="6061335" cy="5398316"/>
          </a:xfrm>
        </p:grpSpPr>
        <p:pic>
          <p:nvPicPr>
            <p:cNvPr id="2" name="그림 1">
              <a:extLst>
                <a:ext uri="{FF2B5EF4-FFF2-40B4-BE49-F238E27FC236}">
                  <a16:creationId xmlns:a16="http://schemas.microsoft.com/office/drawing/2014/main" id="{C4DA0D19-A156-45AB-AEA5-C2295B913216}"/>
                </a:ext>
              </a:extLst>
            </p:cNvPr>
            <p:cNvPicPr>
              <a:picLocks noChangeAspect="1"/>
            </p:cNvPicPr>
            <p:nvPr/>
          </p:nvPicPr>
          <p:blipFill>
            <a:blip r:embed="rId2"/>
            <a:stretch>
              <a:fillRect/>
            </a:stretch>
          </p:blipFill>
          <p:spPr>
            <a:xfrm>
              <a:off x="336145" y="729842"/>
              <a:ext cx="6061335" cy="4806892"/>
            </a:xfrm>
            <a:prstGeom prst="rect">
              <a:avLst/>
            </a:prstGeom>
          </p:spPr>
        </p:pic>
        <p:sp>
          <p:nvSpPr>
            <p:cNvPr id="3" name="직사각형 2">
              <a:extLst>
                <a:ext uri="{FF2B5EF4-FFF2-40B4-BE49-F238E27FC236}">
                  <a16:creationId xmlns:a16="http://schemas.microsoft.com/office/drawing/2014/main" id="{D212BDAC-AE15-4C92-84CA-E99EE2DC37DF}"/>
                </a:ext>
              </a:extLst>
            </p:cNvPr>
            <p:cNvSpPr/>
            <p:nvPr/>
          </p:nvSpPr>
          <p:spPr>
            <a:xfrm>
              <a:off x="973123" y="5697271"/>
              <a:ext cx="5122877" cy="430887"/>
            </a:xfrm>
            <a:prstGeom prst="rect">
              <a:avLst/>
            </a:prstGeom>
          </p:spPr>
          <p:txBody>
            <a:bodyPr wrap="square">
              <a:spAutoFit/>
            </a:bodyPr>
            <a:lstStyle/>
            <a:p>
              <a:pPr algn="ctr"/>
              <a:r>
                <a:rPr lang="en-US" altLang="ko-KR" sz="1050" dirty="0"/>
                <a:t>[Mach contours on the center-plane at NPR = 3, θ2 = 70° and θ1 = 30° for bypass width of </a:t>
              </a:r>
              <a:r>
                <a:rPr lang="pt-BR" altLang="ko-KR" sz="1050" dirty="0"/>
                <a:t>(</a:t>
              </a:r>
              <a:r>
                <a:rPr lang="pt-BR" altLang="ko-KR" sz="1050" b="1" dirty="0"/>
                <a:t>a</a:t>
              </a:r>
              <a:r>
                <a:rPr lang="pt-BR" altLang="ko-KR" sz="1050" dirty="0"/>
                <a:t>) 2.7 mm (</a:t>
              </a:r>
              <a:r>
                <a:rPr lang="pt-BR" altLang="ko-KR" sz="1050" b="1" dirty="0"/>
                <a:t>b</a:t>
              </a:r>
              <a:r>
                <a:rPr lang="pt-BR" altLang="ko-KR" sz="1050" dirty="0"/>
                <a:t>) 3.2 mm (</a:t>
              </a:r>
              <a:r>
                <a:rPr lang="pt-BR" altLang="ko-KR" sz="1050" b="1" dirty="0"/>
                <a:t>c</a:t>
              </a:r>
              <a:r>
                <a:rPr lang="pt-BR" altLang="ko-KR" sz="1050" dirty="0"/>
                <a:t>) 3.7 mm (</a:t>
              </a:r>
              <a:r>
                <a:rPr lang="pt-BR" altLang="ko-KR" sz="1050" b="1" dirty="0"/>
                <a:t>d</a:t>
              </a:r>
              <a:r>
                <a:rPr lang="pt-BR" altLang="ko-KR" sz="1050" dirty="0"/>
                <a:t>) 4.2 mm (</a:t>
              </a:r>
              <a:r>
                <a:rPr lang="pt-BR" altLang="ko-KR" sz="1050" b="1" dirty="0"/>
                <a:t>e</a:t>
              </a:r>
              <a:r>
                <a:rPr lang="pt-BR" altLang="ko-KR" sz="1050" dirty="0"/>
                <a:t>) 5 mm]</a:t>
              </a:r>
              <a:endParaRPr lang="ko-KR" altLang="en-US" sz="1050" dirty="0"/>
            </a:p>
          </p:txBody>
        </p:sp>
      </p:grpSp>
      <p:sp>
        <p:nvSpPr>
          <p:cNvPr id="7" name="TextBox 6">
            <a:extLst>
              <a:ext uri="{FF2B5EF4-FFF2-40B4-BE49-F238E27FC236}">
                <a16:creationId xmlns:a16="http://schemas.microsoft.com/office/drawing/2014/main" id="{BF3875D3-3407-45C8-BE9D-274916A17C3D}"/>
              </a:ext>
            </a:extLst>
          </p:cNvPr>
          <p:cNvSpPr txBox="1"/>
          <p:nvPr/>
        </p:nvSpPr>
        <p:spPr>
          <a:xfrm>
            <a:off x="6478620" y="1367252"/>
            <a:ext cx="5377235" cy="3293209"/>
          </a:xfrm>
          <a:prstGeom prst="rect">
            <a:avLst/>
          </a:prstGeom>
        </p:spPr>
        <p:txBody>
          <a:bodyPr wrap="square" rtlCol="0">
            <a:spAutoFit/>
          </a:bodyPr>
          <a:lstStyle/>
          <a:p>
            <a:pPr marL="285750" indent="-285750" algn="just">
              <a:buFont typeface="Wingdings" panose="05000000000000000000" pitchFamily="2" charset="2"/>
              <a:buChar char="Ø"/>
            </a:pPr>
            <a:r>
              <a:rPr lang="en-US" altLang="ko-KR" sz="1600" dirty="0">
                <a:ea typeface="Cambria Math" panose="02040503050406030204" pitchFamily="18" charset="0"/>
              </a:rPr>
              <a:t>At the nozzle exit, lower bypass widths result in higher static pressure, while higher bypass widths result in lower static pressure</a:t>
            </a:r>
          </a:p>
          <a:p>
            <a:pPr marL="285750" indent="-285750" algn="just">
              <a:buFont typeface="Wingdings" panose="05000000000000000000" pitchFamily="2" charset="2"/>
              <a:buChar char="Ø"/>
            </a:pPr>
            <a:r>
              <a:rPr lang="en-US" altLang="ko-KR" sz="1600" dirty="0">
                <a:ea typeface="Cambria Math" panose="02040503050406030204" pitchFamily="18" charset="0"/>
              </a:rPr>
              <a:t>Higher static pressure and lower bypass width tend to cause the thrust vectoring angle to decrease while vectoring efficiency, discharge and thrust coefficient is increased</a:t>
            </a:r>
          </a:p>
          <a:p>
            <a:pPr marL="285750" indent="-285750" algn="just">
              <a:buFont typeface="Wingdings" panose="05000000000000000000" pitchFamily="2" charset="2"/>
              <a:buChar char="Ø"/>
            </a:pPr>
            <a:r>
              <a:rPr lang="en-US" altLang="ko-KR" sz="1600" dirty="0"/>
              <a:t>particular bypass width, increasing the bypass angle decreases thrust vectoring angle but the thrust coefficient increases. In addition to a 4% increase in vectoring angle, a 19%, 0.9%, and 0.1% decrease in vectoring efficiency, discharge, and thrust coefficient were observed with an increase in bypass width</a:t>
            </a:r>
            <a:endParaRPr lang="en-US" altLang="ko-KR" sz="1600" dirty="0">
              <a:ea typeface="Cambria Math" panose="02040503050406030204" pitchFamily="18" charset="0"/>
            </a:endParaRPr>
          </a:p>
        </p:txBody>
      </p:sp>
    </p:spTree>
    <p:extLst>
      <p:ext uri="{BB962C8B-B14F-4D97-AF65-F5344CB8AC3E}">
        <p14:creationId xmlns:p14="http://schemas.microsoft.com/office/powerpoint/2010/main" val="31826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A2473A4A-DBF0-4DD9-9B48-D54423CEBF56}"/>
              </a:ext>
            </a:extLst>
          </p:cNvPr>
          <p:cNvSpPr txBox="1"/>
          <p:nvPr/>
        </p:nvSpPr>
        <p:spPr>
          <a:xfrm>
            <a:off x="998066" y="116268"/>
            <a:ext cx="852285" cy="369332"/>
          </a:xfrm>
          <a:prstGeom prst="rect">
            <a:avLst/>
          </a:prstGeom>
        </p:spPr>
        <p:txBody>
          <a:bodyPr wrap="none" rtlCol="0">
            <a:spAutoFit/>
          </a:bodyPr>
          <a:lstStyle/>
          <a:p>
            <a:pPr algn="ctr"/>
            <a:r>
              <a:rPr lang="en-US" altLang="ko-KR" dirty="0"/>
              <a:t>Results</a:t>
            </a:r>
            <a:endParaRPr lang="ko-KR" altLang="en-US" dirty="0"/>
          </a:p>
        </p:txBody>
      </p:sp>
      <p:sp>
        <p:nvSpPr>
          <p:cNvPr id="8" name="TextBox 7">
            <a:extLst>
              <a:ext uri="{FF2B5EF4-FFF2-40B4-BE49-F238E27FC236}">
                <a16:creationId xmlns:a16="http://schemas.microsoft.com/office/drawing/2014/main" id="{2DB88720-6092-4BB8-85BE-2E5E5A178DED}"/>
              </a:ext>
            </a:extLst>
          </p:cNvPr>
          <p:cNvSpPr txBox="1"/>
          <p:nvPr/>
        </p:nvSpPr>
        <p:spPr>
          <a:xfrm>
            <a:off x="222778" y="747338"/>
            <a:ext cx="4981941" cy="369332"/>
          </a:xfrm>
          <a:prstGeom prst="rect">
            <a:avLst/>
          </a:prstGeom>
          <a:ln w="19050">
            <a:solidFill>
              <a:schemeClr val="tx1"/>
            </a:solidFill>
          </a:ln>
        </p:spPr>
        <p:txBody>
          <a:bodyPr wrap="none" rtlCol="0">
            <a:spAutoFit/>
          </a:bodyPr>
          <a:lstStyle/>
          <a:p>
            <a:r>
              <a:rPr lang="en-US" altLang="ko-KR" dirty="0"/>
              <a:t>Combined Effect of Bypass Width and Bypass Angle</a:t>
            </a:r>
            <a:endParaRPr lang="ko-KR" altLang="en-US" dirty="0"/>
          </a:p>
        </p:txBody>
      </p:sp>
      <p:pic>
        <p:nvPicPr>
          <p:cNvPr id="9" name="그림 8">
            <a:extLst>
              <a:ext uri="{FF2B5EF4-FFF2-40B4-BE49-F238E27FC236}">
                <a16:creationId xmlns:a16="http://schemas.microsoft.com/office/drawing/2014/main" id="{A3D6459F-0FA5-46D1-85C6-4745A49FBCB8}"/>
              </a:ext>
            </a:extLst>
          </p:cNvPr>
          <p:cNvPicPr>
            <a:picLocks noChangeAspect="1"/>
          </p:cNvPicPr>
          <p:nvPr/>
        </p:nvPicPr>
        <p:blipFill>
          <a:blip r:embed="rId2"/>
          <a:stretch>
            <a:fillRect/>
          </a:stretch>
        </p:blipFill>
        <p:spPr>
          <a:xfrm>
            <a:off x="1148644" y="1205917"/>
            <a:ext cx="9698321" cy="3888392"/>
          </a:xfrm>
          <a:prstGeom prst="rect">
            <a:avLst/>
          </a:prstGeom>
        </p:spPr>
      </p:pic>
      <p:sp>
        <p:nvSpPr>
          <p:cNvPr id="11" name="TextBox 10">
            <a:extLst>
              <a:ext uri="{FF2B5EF4-FFF2-40B4-BE49-F238E27FC236}">
                <a16:creationId xmlns:a16="http://schemas.microsoft.com/office/drawing/2014/main" id="{394E5211-0C38-4C21-B583-633F7B920E21}"/>
              </a:ext>
            </a:extLst>
          </p:cNvPr>
          <p:cNvSpPr txBox="1"/>
          <p:nvPr/>
        </p:nvSpPr>
        <p:spPr>
          <a:xfrm>
            <a:off x="1642569" y="5094309"/>
            <a:ext cx="8906862" cy="1600438"/>
          </a:xfrm>
          <a:prstGeom prst="rect">
            <a:avLst/>
          </a:prstGeom>
        </p:spPr>
        <p:txBody>
          <a:bodyPr wrap="none" rtlCol="0">
            <a:spAutoFit/>
          </a:bodyPr>
          <a:lstStyle/>
          <a:p>
            <a:pPr marL="285750" indent="-285750">
              <a:buFont typeface="Wingdings" panose="05000000000000000000" pitchFamily="2" charset="2"/>
              <a:buChar char="Ø"/>
            </a:pPr>
            <a:r>
              <a:rPr lang="en-US" altLang="ko-KR" sz="1600" dirty="0"/>
              <a:t>Increasing the bypass angle and decreasing the bypass width resulted in a decrease in vectoring angle</a:t>
            </a:r>
          </a:p>
          <a:p>
            <a:pPr marL="285750" indent="-285750">
              <a:buFont typeface="Wingdings" panose="05000000000000000000" pitchFamily="2" charset="2"/>
              <a:buChar char="Ø"/>
            </a:pPr>
            <a:r>
              <a:rPr lang="en-US" altLang="ko-KR" sz="1600" dirty="0"/>
              <a:t>On the other hand, vectoring efficiency revealed a decreasing trend</a:t>
            </a:r>
          </a:p>
          <a:p>
            <a:pPr marL="285750" indent="-285750">
              <a:buFont typeface="Wingdings" panose="05000000000000000000" pitchFamily="2" charset="2"/>
              <a:buChar char="Ø"/>
            </a:pPr>
            <a:r>
              <a:rPr lang="en-US" altLang="ko-KR" sz="1600" dirty="0"/>
              <a:t>As the bypass angle and width increase the thrust coefficient decreases</a:t>
            </a:r>
          </a:p>
          <a:p>
            <a:pPr marL="285750" indent="-285750">
              <a:buFont typeface="Wingdings" panose="05000000000000000000" pitchFamily="2" charset="2"/>
              <a:buChar char="Ø"/>
            </a:pPr>
            <a:r>
              <a:rPr lang="en-US" altLang="ko-KR" sz="1600" dirty="0"/>
              <a:t>Discharge coefficient shows a similar trend</a:t>
            </a:r>
          </a:p>
          <a:p>
            <a:pPr marL="285750" indent="-285750">
              <a:buFont typeface="Wingdings" panose="05000000000000000000" pitchFamily="2" charset="2"/>
              <a:buChar char="Ø"/>
            </a:pPr>
            <a:r>
              <a:rPr lang="en-US" altLang="ko-KR" sz="1600" dirty="0"/>
              <a:t>Increasing the bypass width along with bypass angle resulted in decreasing discharge coefficient</a:t>
            </a:r>
          </a:p>
          <a:p>
            <a:pPr marL="285750" indent="-285750">
              <a:buFont typeface="Wingdings" panose="05000000000000000000" pitchFamily="2" charset="2"/>
              <a:buChar char="Ø"/>
            </a:pPr>
            <a:endParaRPr lang="ko-KR" altLang="en-US" sz="1600" dirty="0"/>
          </a:p>
        </p:txBody>
      </p:sp>
    </p:spTree>
    <p:extLst>
      <p:ext uri="{BB962C8B-B14F-4D97-AF65-F5344CB8AC3E}">
        <p14:creationId xmlns:p14="http://schemas.microsoft.com/office/powerpoint/2010/main" val="173841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A2473A4A-DBF0-4DD9-9B48-D54423CEBF56}"/>
              </a:ext>
            </a:extLst>
          </p:cNvPr>
          <p:cNvSpPr txBox="1"/>
          <p:nvPr/>
        </p:nvSpPr>
        <p:spPr>
          <a:xfrm>
            <a:off x="774031" y="116268"/>
            <a:ext cx="1300356" cy="369332"/>
          </a:xfrm>
          <a:prstGeom prst="rect">
            <a:avLst/>
          </a:prstGeom>
        </p:spPr>
        <p:txBody>
          <a:bodyPr wrap="none" rtlCol="0">
            <a:spAutoFit/>
          </a:bodyPr>
          <a:lstStyle/>
          <a:p>
            <a:pPr algn="ctr"/>
            <a:r>
              <a:rPr lang="en-US" altLang="ko-KR" dirty="0"/>
              <a:t>Conclusions</a:t>
            </a:r>
            <a:endParaRPr lang="ko-KR" altLang="en-US" dirty="0"/>
          </a:p>
        </p:txBody>
      </p:sp>
      <p:sp>
        <p:nvSpPr>
          <p:cNvPr id="2" name="TextBox 1">
            <a:extLst>
              <a:ext uri="{FF2B5EF4-FFF2-40B4-BE49-F238E27FC236}">
                <a16:creationId xmlns:a16="http://schemas.microsoft.com/office/drawing/2014/main" id="{1E9ABD07-E3D1-4EA9-B606-D387BFFB55CB}"/>
              </a:ext>
            </a:extLst>
          </p:cNvPr>
          <p:cNvSpPr txBox="1"/>
          <p:nvPr/>
        </p:nvSpPr>
        <p:spPr>
          <a:xfrm>
            <a:off x="855677" y="1720840"/>
            <a:ext cx="10276514" cy="3416320"/>
          </a:xfrm>
          <a:prstGeom prst="rect">
            <a:avLst/>
          </a:prstGeom>
        </p:spPr>
        <p:txBody>
          <a:bodyPr wrap="square" rtlCol="0">
            <a:spAutoFit/>
          </a:bodyPr>
          <a:lstStyle/>
          <a:p>
            <a:pPr marL="285750" indent="-285750">
              <a:buFont typeface="Wingdings" panose="05000000000000000000" pitchFamily="2" charset="2"/>
              <a:buChar char="Ø"/>
            </a:pPr>
            <a:r>
              <a:rPr lang="en-US" altLang="ko-KR" dirty="0"/>
              <a:t>NPR significantly affects the thrust vectoring performance of BDTN. As NPR increases, the squeezing effect of the vortex in the cavity reduces, which reduces the supersonic region within the nozzle. Because the vortex size and supersonic region are reduced, BDTN has a lower thrust vectoring performance</a:t>
            </a:r>
          </a:p>
          <a:p>
            <a:endParaRPr lang="en-US" altLang="ko-KR" dirty="0"/>
          </a:p>
          <a:p>
            <a:pPr marL="285750" indent="-285750">
              <a:buFont typeface="Wingdings" panose="05000000000000000000" pitchFamily="2" charset="2"/>
              <a:buChar char="Ø"/>
            </a:pPr>
            <a:r>
              <a:rPr lang="en-US" altLang="ko-KR" dirty="0"/>
              <a:t>As bypass width influences vectoring angle, increasing bypass width increases the vectoring angle due to increased mass flow. However, a reduction in vectoring efficiency, thrust, and discharge coefficient is obtained to reach a higher vectoring angle. It is found that </a:t>
            </a:r>
            <a:r>
              <a:rPr lang="en-US" altLang="ko-KR" u="sng" dirty="0"/>
              <a:t>a bypass width of 3.7 mm is an optimal choice for effective vectoring performance</a:t>
            </a:r>
          </a:p>
          <a:p>
            <a:endParaRPr lang="en-US" altLang="ko-KR" dirty="0"/>
          </a:p>
          <a:p>
            <a:pPr marL="285750" indent="-285750">
              <a:buFont typeface="Wingdings" panose="05000000000000000000" pitchFamily="2" charset="2"/>
              <a:buChar char="Ø"/>
            </a:pPr>
            <a:r>
              <a:rPr lang="en-US" altLang="ko-KR" dirty="0"/>
              <a:t>The bypass angle is an important factor in generating effective vectoring angles. Increasing the bypass angle and decreasing the bypass width resulted in an increase in the thrust and discharge coefficient and a decrease in vectoring angle. </a:t>
            </a:r>
            <a:r>
              <a:rPr lang="en-US" altLang="ko-KR" u="sng" dirty="0"/>
              <a:t>Optimal vectoring performance is achieved with a bypass angle of 35°</a:t>
            </a:r>
            <a:endParaRPr lang="ko-KR" altLang="en-US" u="sng" dirty="0"/>
          </a:p>
        </p:txBody>
      </p:sp>
      <p:sp>
        <p:nvSpPr>
          <p:cNvPr id="12" name="사각형: 둥근 모서리 11">
            <a:extLst>
              <a:ext uri="{FF2B5EF4-FFF2-40B4-BE49-F238E27FC236}">
                <a16:creationId xmlns:a16="http://schemas.microsoft.com/office/drawing/2014/main" id="{F8C78BFE-322D-435D-97B7-3165149E3F55}"/>
              </a:ext>
            </a:extLst>
          </p:cNvPr>
          <p:cNvSpPr/>
          <p:nvPr/>
        </p:nvSpPr>
        <p:spPr>
          <a:xfrm>
            <a:off x="348283" y="1605974"/>
            <a:ext cx="11379526" cy="3670702"/>
          </a:xfrm>
          <a:prstGeom prst="roundRect">
            <a:avLst>
              <a:gd name="adj" fmla="val 10092"/>
            </a:avLst>
          </a:prstGeom>
          <a:no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375684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937385" cy="6858000"/>
          </a:xfrm>
          <a:custGeom>
            <a:avLst/>
            <a:gdLst/>
            <a:ahLst/>
            <a:cxnLst/>
            <a:rect l="l" t="t" r="r" b="b"/>
            <a:pathLst>
              <a:path w="1937385" h="6858000">
                <a:moveTo>
                  <a:pt x="1937004" y="0"/>
                </a:moveTo>
                <a:lnTo>
                  <a:pt x="0" y="0"/>
                </a:lnTo>
                <a:lnTo>
                  <a:pt x="0" y="6858000"/>
                </a:lnTo>
                <a:lnTo>
                  <a:pt x="1937004" y="6858000"/>
                </a:lnTo>
                <a:lnTo>
                  <a:pt x="1937004" y="0"/>
                </a:lnTo>
                <a:close/>
              </a:path>
            </a:pathLst>
          </a:custGeom>
          <a:solidFill>
            <a:schemeClr val="accent5">
              <a:lumMod val="75000"/>
            </a:schemeClr>
          </a:solidFill>
        </p:spPr>
        <p:txBody>
          <a:bodyPr wrap="square" lIns="0" tIns="0" rIns="0" bIns="0"/>
          <a:lstStyle/>
          <a:p>
            <a:pPr>
              <a:defRPr/>
            </a:pPr>
            <a:endParaRPr lang="en-US" altLang="ko-KR" dirty="0"/>
          </a:p>
        </p:txBody>
      </p:sp>
      <p:sp>
        <p:nvSpPr>
          <p:cNvPr id="3" name="object 3"/>
          <p:cNvSpPr txBox="1"/>
          <p:nvPr/>
        </p:nvSpPr>
        <p:spPr>
          <a:xfrm>
            <a:off x="264516" y="3164204"/>
            <a:ext cx="1383665" cy="443070"/>
          </a:xfrm>
          <a:prstGeom prst="rect">
            <a:avLst/>
          </a:prstGeom>
        </p:spPr>
        <p:txBody>
          <a:bodyPr vert="horz" wrap="square" lIns="0" tIns="12065" rIns="0" bIns="0">
            <a:spAutoFit/>
          </a:bodyPr>
          <a:lstStyle/>
          <a:p>
            <a:pPr marL="12700">
              <a:spcBef>
                <a:spcPts val="95"/>
              </a:spcBef>
              <a:defRPr/>
            </a:pPr>
            <a:r>
              <a:rPr sz="2800" spc="-125" dirty="0">
                <a:solidFill>
                  <a:srgbClr val="FFFFFF"/>
                </a:solidFill>
                <a:latin typeface="Arial" panose="020B0604020202020204" pitchFamily="34" charset="0"/>
                <a:cs typeface="Arial" panose="020B0604020202020204" pitchFamily="34" charset="0"/>
              </a:rPr>
              <a:t>Contents</a:t>
            </a:r>
            <a:endParaRPr sz="2800" dirty="0">
              <a:latin typeface="Arial" panose="020B0604020202020204" pitchFamily="34" charset="0"/>
              <a:cs typeface="Arial" panose="020B0604020202020204" pitchFamily="34" charset="0"/>
            </a:endParaRPr>
          </a:p>
        </p:txBody>
      </p:sp>
      <p:sp>
        <p:nvSpPr>
          <p:cNvPr id="4" name="object 4"/>
          <p:cNvSpPr/>
          <p:nvPr/>
        </p:nvSpPr>
        <p:spPr>
          <a:xfrm>
            <a:off x="248412" y="2934462"/>
            <a:ext cx="1412875" cy="1016635"/>
          </a:xfrm>
          <a:custGeom>
            <a:avLst/>
            <a:gdLst/>
            <a:ahLst/>
            <a:cxnLst/>
            <a:rect l="l" t="t" r="r" b="b"/>
            <a:pathLst>
              <a:path w="1412875" h="1016635">
                <a:moveTo>
                  <a:pt x="0" y="0"/>
                </a:moveTo>
                <a:lnTo>
                  <a:pt x="1412367" y="0"/>
                </a:lnTo>
              </a:path>
              <a:path w="1412875" h="1016635">
                <a:moveTo>
                  <a:pt x="0" y="1016507"/>
                </a:moveTo>
                <a:lnTo>
                  <a:pt x="1412367" y="1016507"/>
                </a:lnTo>
              </a:path>
            </a:pathLst>
          </a:custGeom>
          <a:ln w="19812">
            <a:solidFill>
              <a:srgbClr val="FFFFFF"/>
            </a:solidFill>
          </a:ln>
        </p:spPr>
        <p:txBody>
          <a:bodyPr wrap="square" lIns="0" tIns="0" rIns="0" bIns="0"/>
          <a:lstStyle/>
          <a:p>
            <a:pPr>
              <a:defRPr/>
            </a:pPr>
            <a:endParaRPr lang="en-US" altLang="ko-KR"/>
          </a:p>
        </p:txBody>
      </p:sp>
      <p:sp>
        <p:nvSpPr>
          <p:cNvPr id="5" name="TextBox 4">
            <a:extLst>
              <a:ext uri="{FF2B5EF4-FFF2-40B4-BE49-F238E27FC236}">
                <a16:creationId xmlns:a16="http://schemas.microsoft.com/office/drawing/2014/main" id="{DB7051E3-CAA4-40FC-AB63-05E26068A5DB}"/>
              </a:ext>
            </a:extLst>
          </p:cNvPr>
          <p:cNvSpPr txBox="1"/>
          <p:nvPr/>
        </p:nvSpPr>
        <p:spPr>
          <a:xfrm>
            <a:off x="3028426" y="1068791"/>
            <a:ext cx="5285064" cy="4878900"/>
          </a:xfrm>
          <a:prstGeom prst="rect">
            <a:avLst/>
          </a:prstGeom>
        </p:spPr>
        <p:txBody>
          <a:bodyPr wrap="square" rtlCol="0">
            <a:spAutoFit/>
          </a:bodyPr>
          <a:lstStyle/>
          <a:p>
            <a:pPr marL="342900" indent="-342900">
              <a:lnSpc>
                <a:spcPct val="200000"/>
              </a:lnSpc>
              <a:buFont typeface="+mj-lt"/>
              <a:buAutoNum type="arabicPeriod"/>
            </a:pPr>
            <a:r>
              <a:rPr lang="en-US" altLang="ko-KR" sz="3200" dirty="0"/>
              <a:t>Introduction</a:t>
            </a:r>
          </a:p>
          <a:p>
            <a:pPr marL="342900" indent="-342900">
              <a:lnSpc>
                <a:spcPct val="200000"/>
              </a:lnSpc>
              <a:buFont typeface="+mj-lt"/>
              <a:buAutoNum type="arabicPeriod"/>
            </a:pPr>
            <a:r>
              <a:rPr lang="en-US" altLang="ko-KR" sz="3200" dirty="0"/>
              <a:t>Nozzle configuration</a:t>
            </a:r>
          </a:p>
          <a:p>
            <a:pPr marL="342900" indent="-342900">
              <a:lnSpc>
                <a:spcPct val="200000"/>
              </a:lnSpc>
              <a:buFont typeface="+mj-lt"/>
              <a:buAutoNum type="arabicPeriod"/>
            </a:pPr>
            <a:r>
              <a:rPr lang="en-US" altLang="ko-KR" sz="3200" dirty="0"/>
              <a:t>Computational method</a:t>
            </a:r>
          </a:p>
          <a:p>
            <a:pPr marL="342900" indent="-342900">
              <a:lnSpc>
                <a:spcPct val="200000"/>
              </a:lnSpc>
              <a:buFont typeface="+mj-lt"/>
              <a:buAutoNum type="arabicPeriod"/>
            </a:pPr>
            <a:r>
              <a:rPr lang="en-US" altLang="ko-KR" sz="3200" dirty="0"/>
              <a:t>Results and Discussion</a:t>
            </a:r>
          </a:p>
          <a:p>
            <a:pPr marL="342900" indent="-342900">
              <a:lnSpc>
                <a:spcPct val="200000"/>
              </a:lnSpc>
              <a:buFont typeface="+mj-lt"/>
              <a:buAutoNum type="arabicPeriod"/>
            </a:pPr>
            <a:r>
              <a:rPr lang="en-US" altLang="ko-KR" sz="3200" dirty="0"/>
              <a:t>conclusions</a:t>
            </a:r>
            <a:endParaRPr lang="ko-KR" altLang="en-US" sz="3200" dirty="0"/>
          </a:p>
        </p:txBody>
      </p:sp>
    </p:spTree>
    <p:extLst>
      <p:ext uri="{BB962C8B-B14F-4D97-AF65-F5344CB8AC3E}">
        <p14:creationId xmlns:p14="http://schemas.microsoft.com/office/powerpoint/2010/main" val="370853977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AA3AF1A-2BDC-4253-A0C2-BEAD541FEE6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DACC67BD-52EF-452A-A070-FDBAFF31C7BC}"/>
              </a:ext>
            </a:extLst>
          </p:cNvPr>
          <p:cNvSpPr txBox="1"/>
          <p:nvPr/>
        </p:nvSpPr>
        <p:spPr>
          <a:xfrm>
            <a:off x="4391559" y="2413337"/>
            <a:ext cx="3408882" cy="1015663"/>
          </a:xfrm>
          <a:prstGeom prst="rect">
            <a:avLst/>
          </a:prstGeom>
        </p:spPr>
        <p:txBody>
          <a:bodyPr wrap="none" rtlCol="0">
            <a:spAutoFit/>
          </a:bodyPr>
          <a:lstStyle/>
          <a:p>
            <a:r>
              <a:rPr lang="en-US" altLang="ko-KR" sz="6000" dirty="0"/>
              <a:t>Thank you</a:t>
            </a:r>
            <a:endParaRPr lang="ko-KR" altLang="en-US" sz="6000" dirty="0"/>
          </a:p>
        </p:txBody>
      </p:sp>
    </p:spTree>
    <p:extLst>
      <p:ext uri="{BB962C8B-B14F-4D97-AF65-F5344CB8AC3E}">
        <p14:creationId xmlns:p14="http://schemas.microsoft.com/office/powerpoint/2010/main" val="190293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직사각형 4">
            <a:extLst>
              <a:ext uri="{FF2B5EF4-FFF2-40B4-BE49-F238E27FC236}">
                <a16:creationId xmlns:a16="http://schemas.microsoft.com/office/drawing/2014/main" id="{9547A4D5-274C-4D36-8061-3EF54225DF97}"/>
              </a:ext>
            </a:extLst>
          </p:cNvPr>
          <p:cNvSpPr/>
          <p:nvPr/>
        </p:nvSpPr>
        <p:spPr>
          <a:xfrm>
            <a:off x="354747" y="1075271"/>
            <a:ext cx="11431469" cy="3579698"/>
          </a:xfrm>
          <a:prstGeom prst="rect">
            <a:avLst/>
          </a:prstGeom>
        </p:spPr>
        <p:txBody>
          <a:bodyPr wrap="square">
            <a:spAutoFit/>
          </a:bodyPr>
          <a:lstStyle/>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Stealth and supersonic flight technology are essential requirements for future fighter jets</a:t>
            </a:r>
            <a:endParaRPr lang="en-US" altLang="ko-KR" kern="0" dirty="0">
              <a:solidFill>
                <a:srgbClr val="000000"/>
              </a:solidFill>
              <a:latin typeface="Arial" panose="020B0604020202020204" pitchFamily="34" charset="0"/>
              <a:cs typeface="Arial" panose="020B0604020202020204" pitchFamily="34" charset="0"/>
            </a:endParaRPr>
          </a:p>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Excellent maneuverability in supersonic flight</a:t>
            </a:r>
            <a:endParaRPr lang="en-US" altLang="ko-KR" kern="0" dirty="0">
              <a:solidFill>
                <a:srgbClr val="000000"/>
              </a:solidFill>
              <a:latin typeface="Arial" panose="020B0604020202020204" pitchFamily="34" charset="0"/>
              <a:cs typeface="Arial" panose="020B0604020202020204" pitchFamily="34" charset="0"/>
            </a:endParaRPr>
          </a:p>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High angle of attack, high altitude flight possible</a:t>
            </a:r>
            <a:endParaRPr lang="en-US" altLang="ko-KR" kern="0" dirty="0">
              <a:solidFill>
                <a:srgbClr val="000000"/>
              </a:solidFill>
              <a:latin typeface="Arial" panose="020B0604020202020204" pitchFamily="34" charset="0"/>
              <a:cs typeface="Arial" panose="020B0604020202020204" pitchFamily="34" charset="0"/>
            </a:endParaRPr>
          </a:p>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Capable of performing missions in vertical maneuvers and short takeoff and landing distances</a:t>
            </a:r>
          </a:p>
          <a:p>
            <a:pPr algn="just" fontAlgn="base">
              <a:lnSpc>
                <a:spcPct val="160000"/>
              </a:lnSpc>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           → Takeoff distance reduced by approximately 25%</a:t>
            </a:r>
            <a:endParaRPr lang="en-US" altLang="ko-KR" kern="0" dirty="0">
              <a:solidFill>
                <a:srgbClr val="000000"/>
              </a:solidFill>
              <a:latin typeface="Arial" panose="020B0604020202020204" pitchFamily="34" charset="0"/>
              <a:cs typeface="Arial" panose="020B0604020202020204" pitchFamily="34" charset="0"/>
            </a:endParaRPr>
          </a:p>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By taking over the role of the tail rotor, the aircraft's drag and weight are reduced and its stealth is improved</a:t>
            </a:r>
            <a:endParaRPr lang="en-US" altLang="ko-KR" kern="0" dirty="0">
              <a:solidFill>
                <a:srgbClr val="000000"/>
              </a:solidFill>
              <a:latin typeface="Arial" panose="020B0604020202020204" pitchFamily="34" charset="0"/>
              <a:cs typeface="Arial" panose="020B0604020202020204" pitchFamily="34" charset="0"/>
            </a:endParaRPr>
          </a:p>
          <a:p>
            <a:pPr algn="just" fontAlgn="base">
              <a:lnSpc>
                <a:spcPct val="160000"/>
              </a:lnSpc>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           → Future aircraft are expected to be able to reduce up to 15% to 20% of their total weight</a:t>
            </a:r>
            <a:endParaRPr lang="en-US" altLang="ko-KR" kern="0" dirty="0">
              <a:solidFill>
                <a:srgbClr val="000000"/>
              </a:solidFill>
              <a:latin typeface="Arial" panose="020B0604020202020204" pitchFamily="34" charset="0"/>
              <a:cs typeface="Arial" panose="020B0604020202020204" pitchFamily="34" charset="0"/>
            </a:endParaRPr>
          </a:p>
          <a:p>
            <a:pPr marL="285750" indent="-285750" algn="just" fontAlgn="base">
              <a:lnSpc>
                <a:spcPct val="160000"/>
              </a:lnSpc>
              <a:buFont typeface="Wingdings" panose="05000000000000000000" pitchFamily="2" charset="2"/>
              <a:buChar char="Ø"/>
            </a:pPr>
            <a:r>
              <a:rPr lang="en-US" altLang="ko-KR" kern="0" dirty="0">
                <a:solidFill>
                  <a:srgbClr val="000000"/>
                </a:solidFill>
                <a:latin typeface="Arial" panose="020B0604020202020204" pitchFamily="34" charset="0"/>
                <a:ea typeface="함초롬바탕" panose="02030604000101010101" pitchFamily="18" charset="-127"/>
                <a:cs typeface="Arial" panose="020B0604020202020204" pitchFamily="34" charset="0"/>
              </a:rPr>
              <a:t>Fuel saving effect → approximately 3% reduction</a:t>
            </a:r>
            <a:endParaRPr lang="en-US" altLang="ko-KR" kern="0"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ADA55A7-0B9F-41C2-8153-12273553D01A}"/>
              </a:ext>
            </a:extLst>
          </p:cNvPr>
          <p:cNvSpPr txBox="1"/>
          <p:nvPr/>
        </p:nvSpPr>
        <p:spPr>
          <a:xfrm>
            <a:off x="354747" y="580363"/>
            <a:ext cx="1974515" cy="369332"/>
          </a:xfrm>
          <a:prstGeom prst="rect">
            <a:avLst/>
          </a:prstGeom>
          <a:ln w="19050">
            <a:solidFill>
              <a:schemeClr val="tx1"/>
            </a:solidFill>
          </a:ln>
        </p:spPr>
        <p:txBody>
          <a:bodyPr wrap="none" rtlCol="0">
            <a:spAutoFit/>
          </a:bodyPr>
          <a:lstStyle/>
          <a:p>
            <a:r>
              <a:rPr lang="en-US" altLang="ko-KR" dirty="0"/>
              <a:t>Research Overview</a:t>
            </a:r>
            <a:endParaRPr lang="ko-KR" altLang="en-US" dirty="0"/>
          </a:p>
        </p:txBody>
      </p:sp>
      <p:sp>
        <p:nvSpPr>
          <p:cNvPr id="7" name="사각형: 둥근 모서리 6">
            <a:extLst>
              <a:ext uri="{FF2B5EF4-FFF2-40B4-BE49-F238E27FC236}">
                <a16:creationId xmlns:a16="http://schemas.microsoft.com/office/drawing/2014/main" id="{F445692E-1EB8-4851-BB58-7BB78051ED4C}"/>
              </a:ext>
            </a:extLst>
          </p:cNvPr>
          <p:cNvSpPr/>
          <p:nvPr/>
        </p:nvSpPr>
        <p:spPr>
          <a:xfrm>
            <a:off x="289560" y="1075271"/>
            <a:ext cx="11628120" cy="3679609"/>
          </a:xfrm>
          <a:prstGeom prst="roundRect">
            <a:avLst>
              <a:gd name="adj" fmla="val 10092"/>
            </a:avLst>
          </a:prstGeom>
          <a:noFill/>
          <a:ln w="1270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화살표: 아래쪽 7">
            <a:extLst>
              <a:ext uri="{FF2B5EF4-FFF2-40B4-BE49-F238E27FC236}">
                <a16:creationId xmlns:a16="http://schemas.microsoft.com/office/drawing/2014/main" id="{89F60F58-38F3-46F8-8460-FD6DCECAE105}"/>
              </a:ext>
            </a:extLst>
          </p:cNvPr>
          <p:cNvSpPr/>
          <p:nvPr/>
        </p:nvSpPr>
        <p:spPr>
          <a:xfrm>
            <a:off x="5871210" y="4859117"/>
            <a:ext cx="464820" cy="670868"/>
          </a:xfrm>
          <a:prstGeom prst="downArrow">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 name="TextBox 8">
            <a:extLst>
              <a:ext uri="{FF2B5EF4-FFF2-40B4-BE49-F238E27FC236}">
                <a16:creationId xmlns:a16="http://schemas.microsoft.com/office/drawing/2014/main" id="{09ECAC66-D47E-4CB6-9748-50AA18A8B72C}"/>
              </a:ext>
            </a:extLst>
          </p:cNvPr>
          <p:cNvSpPr txBox="1"/>
          <p:nvPr/>
        </p:nvSpPr>
        <p:spPr>
          <a:xfrm>
            <a:off x="1083795" y="5585528"/>
            <a:ext cx="9973371" cy="461665"/>
          </a:xfrm>
          <a:prstGeom prst="rect">
            <a:avLst/>
          </a:prstGeom>
        </p:spPr>
        <p:txBody>
          <a:bodyPr wrap="none" rtlCol="0">
            <a:spAutoFit/>
          </a:bodyPr>
          <a:lstStyle/>
          <a:p>
            <a:r>
              <a:rPr lang="en-US" altLang="ko-KR" sz="2400" dirty="0"/>
              <a:t>Thrust Vectoring Control (TVC) Nozzle are applied to aircraft propulsion system </a:t>
            </a:r>
            <a:endParaRPr lang="ko-KR" altLang="en-US" sz="2400" dirty="0"/>
          </a:p>
        </p:txBody>
      </p:sp>
      <p:sp>
        <p:nvSpPr>
          <p:cNvPr id="14" name="TextBox 13">
            <a:extLst>
              <a:ext uri="{FF2B5EF4-FFF2-40B4-BE49-F238E27FC236}">
                <a16:creationId xmlns:a16="http://schemas.microsoft.com/office/drawing/2014/main" id="{61B53112-85C0-4FBF-999F-79E9C63E1DB7}"/>
              </a:ext>
            </a:extLst>
          </p:cNvPr>
          <p:cNvSpPr txBox="1"/>
          <p:nvPr/>
        </p:nvSpPr>
        <p:spPr>
          <a:xfrm>
            <a:off x="764949" y="70015"/>
            <a:ext cx="1352230" cy="369332"/>
          </a:xfrm>
          <a:prstGeom prst="rect">
            <a:avLst/>
          </a:prstGeom>
        </p:spPr>
        <p:txBody>
          <a:bodyPr wrap="none" rtlCol="0">
            <a:spAutoFit/>
          </a:bodyPr>
          <a:lstStyle/>
          <a:p>
            <a:r>
              <a:rPr lang="en-US" altLang="ko-KR" dirty="0"/>
              <a:t>Introduction</a:t>
            </a:r>
            <a:endParaRPr lang="ko-KR" altLang="en-US" dirty="0"/>
          </a:p>
        </p:txBody>
      </p:sp>
    </p:spTree>
    <p:extLst>
      <p:ext uri="{BB962C8B-B14F-4D97-AF65-F5344CB8AC3E}">
        <p14:creationId xmlns:p14="http://schemas.microsoft.com/office/powerpoint/2010/main" val="416143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A7C0A5DE-68C5-4697-88F5-F3A57A964F97}"/>
              </a:ext>
            </a:extLst>
          </p:cNvPr>
          <p:cNvPicPr>
            <a:picLocks noChangeAspect="1"/>
          </p:cNvPicPr>
          <p:nvPr/>
        </p:nvPicPr>
        <p:blipFill>
          <a:blip r:embed="rId2"/>
          <a:stretch>
            <a:fillRect/>
          </a:stretch>
        </p:blipFill>
        <p:spPr>
          <a:xfrm>
            <a:off x="6400463" y="1446984"/>
            <a:ext cx="4013395" cy="5121317"/>
          </a:xfrm>
          <a:prstGeom prst="rect">
            <a:avLst/>
          </a:prstGeom>
        </p:spPr>
      </p:pic>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5" name="TextBox 4">
            <a:extLst>
              <a:ext uri="{FF2B5EF4-FFF2-40B4-BE49-F238E27FC236}">
                <a16:creationId xmlns:a16="http://schemas.microsoft.com/office/drawing/2014/main" id="{DC56EA69-7FC9-4883-A9DA-4BEB7296EE3B}"/>
              </a:ext>
            </a:extLst>
          </p:cNvPr>
          <p:cNvSpPr txBox="1"/>
          <p:nvPr/>
        </p:nvSpPr>
        <p:spPr>
          <a:xfrm>
            <a:off x="354747" y="580363"/>
            <a:ext cx="2962158" cy="369332"/>
          </a:xfrm>
          <a:prstGeom prst="rect">
            <a:avLst/>
          </a:prstGeom>
          <a:ln w="19050">
            <a:solidFill>
              <a:schemeClr val="tx1"/>
            </a:solidFill>
          </a:ln>
        </p:spPr>
        <p:txBody>
          <a:bodyPr wrap="none" rtlCol="0">
            <a:spAutoFit/>
          </a:bodyPr>
          <a:lstStyle/>
          <a:p>
            <a:r>
              <a:rPr lang="en-US" altLang="ko-KR" dirty="0"/>
              <a:t>Thrust Vectoring Nozzle (TVC)</a:t>
            </a:r>
            <a:endParaRPr lang="ko-KR" altLang="en-US" dirty="0"/>
          </a:p>
        </p:txBody>
      </p:sp>
      <p:sp>
        <p:nvSpPr>
          <p:cNvPr id="3" name="TextBox 2">
            <a:extLst>
              <a:ext uri="{FF2B5EF4-FFF2-40B4-BE49-F238E27FC236}">
                <a16:creationId xmlns:a16="http://schemas.microsoft.com/office/drawing/2014/main" id="{C4831C56-A948-41EA-A5A0-29FB4CF04237}"/>
              </a:ext>
            </a:extLst>
          </p:cNvPr>
          <p:cNvSpPr txBox="1"/>
          <p:nvPr/>
        </p:nvSpPr>
        <p:spPr>
          <a:xfrm>
            <a:off x="560699" y="1077652"/>
            <a:ext cx="1550104" cy="369332"/>
          </a:xfrm>
          <a:prstGeom prst="rect">
            <a:avLst/>
          </a:prstGeom>
        </p:spPr>
        <p:txBody>
          <a:bodyPr wrap="none" rtlCol="0">
            <a:spAutoFit/>
          </a:bodyPr>
          <a:lstStyle/>
          <a:p>
            <a:pPr marL="285750" indent="-285750">
              <a:buFont typeface="Wingdings" panose="05000000000000000000" pitchFamily="2" charset="2"/>
              <a:buChar char="Ø"/>
            </a:pPr>
            <a:r>
              <a:rPr lang="en-US" altLang="ko-KR" dirty="0"/>
              <a:t>Mechanical</a:t>
            </a:r>
            <a:endParaRPr lang="ko-KR" altLang="en-US" dirty="0"/>
          </a:p>
        </p:txBody>
      </p:sp>
      <p:sp>
        <p:nvSpPr>
          <p:cNvPr id="6" name="TextBox 5">
            <a:extLst>
              <a:ext uri="{FF2B5EF4-FFF2-40B4-BE49-F238E27FC236}">
                <a16:creationId xmlns:a16="http://schemas.microsoft.com/office/drawing/2014/main" id="{63C3B9B5-434E-441E-82EA-D0139DA89816}"/>
              </a:ext>
            </a:extLst>
          </p:cNvPr>
          <p:cNvSpPr txBox="1"/>
          <p:nvPr/>
        </p:nvSpPr>
        <p:spPr>
          <a:xfrm>
            <a:off x="6467213" y="1077652"/>
            <a:ext cx="1079142" cy="369332"/>
          </a:xfrm>
          <a:prstGeom prst="rect">
            <a:avLst/>
          </a:prstGeom>
        </p:spPr>
        <p:txBody>
          <a:bodyPr wrap="none" rtlCol="0">
            <a:spAutoFit/>
          </a:bodyPr>
          <a:lstStyle/>
          <a:p>
            <a:pPr marL="285750" indent="-285750">
              <a:buFont typeface="Wingdings" panose="05000000000000000000" pitchFamily="2" charset="2"/>
              <a:buChar char="Ø"/>
            </a:pPr>
            <a:r>
              <a:rPr lang="en-US" altLang="ko-KR" dirty="0"/>
              <a:t>Fluidic</a:t>
            </a:r>
            <a:endParaRPr lang="ko-KR" altLang="en-US" dirty="0"/>
          </a:p>
        </p:txBody>
      </p:sp>
      <p:pic>
        <p:nvPicPr>
          <p:cNvPr id="7" name="그림 6">
            <a:extLst>
              <a:ext uri="{FF2B5EF4-FFF2-40B4-BE49-F238E27FC236}">
                <a16:creationId xmlns:a16="http://schemas.microsoft.com/office/drawing/2014/main" id="{18A98647-8D97-41B1-B7C3-4DEAEEFB6924}"/>
              </a:ext>
            </a:extLst>
          </p:cNvPr>
          <p:cNvPicPr>
            <a:picLocks noChangeAspect="1"/>
          </p:cNvPicPr>
          <p:nvPr/>
        </p:nvPicPr>
        <p:blipFill>
          <a:blip r:embed="rId3"/>
          <a:stretch>
            <a:fillRect/>
          </a:stretch>
        </p:blipFill>
        <p:spPr>
          <a:xfrm>
            <a:off x="560699" y="3943401"/>
            <a:ext cx="4095191" cy="2305210"/>
          </a:xfrm>
          <a:prstGeom prst="rect">
            <a:avLst/>
          </a:prstGeom>
        </p:spPr>
      </p:pic>
      <p:pic>
        <p:nvPicPr>
          <p:cNvPr id="10" name="그림 9">
            <a:extLst>
              <a:ext uri="{FF2B5EF4-FFF2-40B4-BE49-F238E27FC236}">
                <a16:creationId xmlns:a16="http://schemas.microsoft.com/office/drawing/2014/main" id="{4A9AE4F8-E3EA-4F3A-9C69-84CE22FBF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99" y="1511725"/>
            <a:ext cx="4095191" cy="2302407"/>
          </a:xfrm>
          <a:prstGeom prst="rect">
            <a:avLst/>
          </a:prstGeom>
        </p:spPr>
      </p:pic>
      <p:sp>
        <p:nvSpPr>
          <p:cNvPr id="15" name="직사각형 14">
            <a:extLst>
              <a:ext uri="{FF2B5EF4-FFF2-40B4-BE49-F238E27FC236}">
                <a16:creationId xmlns:a16="http://schemas.microsoft.com/office/drawing/2014/main" id="{CD284414-A27A-4767-9436-37468E1ECBC8}"/>
              </a:ext>
            </a:extLst>
          </p:cNvPr>
          <p:cNvSpPr/>
          <p:nvPr/>
        </p:nvSpPr>
        <p:spPr>
          <a:xfrm>
            <a:off x="8953500" y="5368925"/>
            <a:ext cx="1292225" cy="139700"/>
          </a:xfrm>
          <a:prstGeom prst="rect">
            <a:avLst/>
          </a:prstGeom>
          <a:noFill/>
          <a:ln w="1905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6" name="TextBox 15">
            <a:extLst>
              <a:ext uri="{FF2B5EF4-FFF2-40B4-BE49-F238E27FC236}">
                <a16:creationId xmlns:a16="http://schemas.microsoft.com/office/drawing/2014/main" id="{917DED53-875B-49F4-B211-90B0AA6F48E4}"/>
              </a:ext>
            </a:extLst>
          </p:cNvPr>
          <p:cNvSpPr txBox="1"/>
          <p:nvPr/>
        </p:nvSpPr>
        <p:spPr>
          <a:xfrm>
            <a:off x="764949" y="70015"/>
            <a:ext cx="1352230" cy="369332"/>
          </a:xfrm>
          <a:prstGeom prst="rect">
            <a:avLst/>
          </a:prstGeom>
        </p:spPr>
        <p:txBody>
          <a:bodyPr wrap="none" rtlCol="0">
            <a:spAutoFit/>
          </a:bodyPr>
          <a:lstStyle/>
          <a:p>
            <a:r>
              <a:rPr lang="en-US" altLang="ko-KR" dirty="0"/>
              <a:t>Introduction</a:t>
            </a:r>
            <a:endParaRPr lang="ko-KR" altLang="en-US" dirty="0"/>
          </a:p>
        </p:txBody>
      </p:sp>
    </p:spTree>
    <p:extLst>
      <p:ext uri="{BB962C8B-B14F-4D97-AF65-F5344CB8AC3E}">
        <p14:creationId xmlns:p14="http://schemas.microsoft.com/office/powerpoint/2010/main" val="372706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id="{6B5A967E-9867-46A7-8FC0-F763AB7BEB9A}"/>
              </a:ext>
            </a:extLst>
          </p:cNvPr>
          <p:cNvGrpSpPr/>
          <p:nvPr/>
        </p:nvGrpSpPr>
        <p:grpSpPr>
          <a:xfrm>
            <a:off x="7062421" y="646225"/>
            <a:ext cx="4772460" cy="2074864"/>
            <a:chOff x="7262570" y="524485"/>
            <a:chExt cx="4772460" cy="2074864"/>
          </a:xfrm>
        </p:grpSpPr>
        <p:pic>
          <p:nvPicPr>
            <p:cNvPr id="7" name="그림 6">
              <a:extLst>
                <a:ext uri="{FF2B5EF4-FFF2-40B4-BE49-F238E27FC236}">
                  <a16:creationId xmlns:a16="http://schemas.microsoft.com/office/drawing/2014/main" id="{B2934D42-DC75-4915-AB59-130BB7465F0D}"/>
                </a:ext>
              </a:extLst>
            </p:cNvPr>
            <p:cNvPicPr>
              <a:picLocks noChangeAspect="1"/>
            </p:cNvPicPr>
            <p:nvPr/>
          </p:nvPicPr>
          <p:blipFill rotWithShape="1">
            <a:blip r:embed="rId2"/>
            <a:srcRect l="1695"/>
            <a:stretch/>
          </p:blipFill>
          <p:spPr>
            <a:xfrm>
              <a:off x="7262570" y="801484"/>
              <a:ext cx="4772460" cy="1797865"/>
            </a:xfrm>
            <a:prstGeom prst="rect">
              <a:avLst/>
            </a:prstGeom>
          </p:spPr>
        </p:pic>
        <p:sp>
          <p:nvSpPr>
            <p:cNvPr id="8" name="TextBox 7">
              <a:extLst>
                <a:ext uri="{FF2B5EF4-FFF2-40B4-BE49-F238E27FC236}">
                  <a16:creationId xmlns:a16="http://schemas.microsoft.com/office/drawing/2014/main" id="{CD8C43EA-9058-4B38-99D9-D8CF6841E749}"/>
                </a:ext>
              </a:extLst>
            </p:cNvPr>
            <p:cNvSpPr txBox="1"/>
            <p:nvPr/>
          </p:nvSpPr>
          <p:spPr>
            <a:xfrm>
              <a:off x="7262570" y="524485"/>
              <a:ext cx="3179717" cy="276999"/>
            </a:xfrm>
            <a:prstGeom prst="rect">
              <a:avLst/>
            </a:prstGeom>
            <a:ln w="19050">
              <a:solidFill>
                <a:schemeClr val="tx1"/>
              </a:solidFill>
            </a:ln>
          </p:spPr>
          <p:txBody>
            <a:bodyPr wrap="none" rtlCol="0">
              <a:spAutoFit/>
            </a:bodyPr>
            <a:lstStyle/>
            <a:p>
              <a:r>
                <a:rPr lang="en-US" altLang="ko-KR" sz="1200" dirty="0"/>
                <a:t>Constant geometric dimensions and parameters</a:t>
              </a:r>
              <a:endParaRPr lang="ko-KR" altLang="en-US" sz="1200" dirty="0"/>
            </a:p>
          </p:txBody>
        </p:sp>
      </p:grpSp>
      <p:grpSp>
        <p:nvGrpSpPr>
          <p:cNvPr id="13" name="그룹 12">
            <a:extLst>
              <a:ext uri="{FF2B5EF4-FFF2-40B4-BE49-F238E27FC236}">
                <a16:creationId xmlns:a16="http://schemas.microsoft.com/office/drawing/2014/main" id="{66796024-8E87-40BA-9D75-CB51DB8DF6C2}"/>
              </a:ext>
            </a:extLst>
          </p:cNvPr>
          <p:cNvGrpSpPr/>
          <p:nvPr/>
        </p:nvGrpSpPr>
        <p:grpSpPr>
          <a:xfrm>
            <a:off x="7043370" y="2969165"/>
            <a:ext cx="4772461" cy="2474780"/>
            <a:chOff x="7062420" y="3486496"/>
            <a:chExt cx="5108067" cy="2542470"/>
          </a:xfrm>
        </p:grpSpPr>
        <p:pic>
          <p:nvPicPr>
            <p:cNvPr id="9" name="그림 8">
              <a:extLst>
                <a:ext uri="{FF2B5EF4-FFF2-40B4-BE49-F238E27FC236}">
                  <a16:creationId xmlns:a16="http://schemas.microsoft.com/office/drawing/2014/main" id="{5804172F-DD09-4B12-92EF-82FAF1A847AC}"/>
                </a:ext>
              </a:extLst>
            </p:cNvPr>
            <p:cNvPicPr>
              <a:picLocks noChangeAspect="1"/>
            </p:cNvPicPr>
            <p:nvPr/>
          </p:nvPicPr>
          <p:blipFill rotWithShape="1">
            <a:blip r:embed="rId3"/>
            <a:srcRect l="1158"/>
            <a:stretch/>
          </p:blipFill>
          <p:spPr>
            <a:xfrm>
              <a:off x="7062421" y="3763495"/>
              <a:ext cx="5108066" cy="2265471"/>
            </a:xfrm>
            <a:prstGeom prst="rect">
              <a:avLst/>
            </a:prstGeom>
          </p:spPr>
        </p:pic>
        <p:sp>
          <p:nvSpPr>
            <p:cNvPr id="12" name="TextBox 11">
              <a:extLst>
                <a:ext uri="{FF2B5EF4-FFF2-40B4-BE49-F238E27FC236}">
                  <a16:creationId xmlns:a16="http://schemas.microsoft.com/office/drawing/2014/main" id="{F55BB381-7504-4926-AD27-BAFD5CAF116A}"/>
                </a:ext>
              </a:extLst>
            </p:cNvPr>
            <p:cNvSpPr txBox="1"/>
            <p:nvPr/>
          </p:nvSpPr>
          <p:spPr>
            <a:xfrm>
              <a:off x="7062420" y="3486496"/>
              <a:ext cx="3580471" cy="284575"/>
            </a:xfrm>
            <a:prstGeom prst="rect">
              <a:avLst/>
            </a:prstGeom>
            <a:ln w="19050">
              <a:solidFill>
                <a:schemeClr val="tx1"/>
              </a:solidFill>
            </a:ln>
          </p:spPr>
          <p:txBody>
            <a:bodyPr wrap="square" rtlCol="0">
              <a:spAutoFit/>
            </a:bodyPr>
            <a:lstStyle/>
            <a:p>
              <a:r>
                <a:rPr lang="en-US" altLang="ko-KR" sz="1200" dirty="0"/>
                <a:t>Models are based on the variation in bypass width</a:t>
              </a:r>
              <a:endParaRPr lang="ko-KR" altLang="en-US" sz="1200" dirty="0"/>
            </a:p>
          </p:txBody>
        </p:sp>
      </p:grpSp>
      <p:grpSp>
        <p:nvGrpSpPr>
          <p:cNvPr id="27" name="그룹 26">
            <a:extLst>
              <a:ext uri="{FF2B5EF4-FFF2-40B4-BE49-F238E27FC236}">
                <a16:creationId xmlns:a16="http://schemas.microsoft.com/office/drawing/2014/main" id="{A541AA72-9BD0-4268-97A6-96D53C975826}"/>
              </a:ext>
            </a:extLst>
          </p:cNvPr>
          <p:cNvGrpSpPr/>
          <p:nvPr/>
        </p:nvGrpSpPr>
        <p:grpSpPr>
          <a:xfrm>
            <a:off x="354393" y="523114"/>
            <a:ext cx="6324740" cy="3520652"/>
            <a:chOff x="354393" y="632171"/>
            <a:chExt cx="6324740" cy="3520652"/>
          </a:xfrm>
        </p:grpSpPr>
        <p:grpSp>
          <p:nvGrpSpPr>
            <p:cNvPr id="10" name="그룹 9">
              <a:extLst>
                <a:ext uri="{FF2B5EF4-FFF2-40B4-BE49-F238E27FC236}">
                  <a16:creationId xmlns:a16="http://schemas.microsoft.com/office/drawing/2014/main" id="{B7F195F0-70B6-4BD9-BE34-5FAFC22F8EE3}"/>
                </a:ext>
              </a:extLst>
            </p:cNvPr>
            <p:cNvGrpSpPr/>
            <p:nvPr/>
          </p:nvGrpSpPr>
          <p:grpSpPr>
            <a:xfrm>
              <a:off x="354393" y="632171"/>
              <a:ext cx="6324740" cy="3520652"/>
              <a:chOff x="601281" y="572942"/>
              <a:chExt cx="6324740" cy="3520652"/>
            </a:xfrm>
          </p:grpSpPr>
          <p:pic>
            <p:nvPicPr>
              <p:cNvPr id="5" name="그림 4">
                <a:extLst>
                  <a:ext uri="{FF2B5EF4-FFF2-40B4-BE49-F238E27FC236}">
                    <a16:creationId xmlns:a16="http://schemas.microsoft.com/office/drawing/2014/main" id="{A825A038-189C-4119-8B0B-D56BD5776B58}"/>
                  </a:ext>
                </a:extLst>
              </p:cNvPr>
              <p:cNvPicPr>
                <a:picLocks noChangeAspect="1"/>
              </p:cNvPicPr>
              <p:nvPr/>
            </p:nvPicPr>
            <p:blipFill rotWithShape="1">
              <a:blip r:embed="rId4"/>
              <a:srcRect l="10720" t="2460" r="3091"/>
              <a:stretch/>
            </p:blipFill>
            <p:spPr>
              <a:xfrm>
                <a:off x="604007" y="754776"/>
                <a:ext cx="6322014" cy="3338818"/>
              </a:xfrm>
              <a:prstGeom prst="rect">
                <a:avLst/>
              </a:prstGeom>
              <a:ln w="9525">
                <a:noFill/>
              </a:ln>
            </p:spPr>
          </p:pic>
          <p:sp>
            <p:nvSpPr>
              <p:cNvPr id="6" name="TextBox 5">
                <a:extLst>
                  <a:ext uri="{FF2B5EF4-FFF2-40B4-BE49-F238E27FC236}">
                    <a16:creationId xmlns:a16="http://schemas.microsoft.com/office/drawing/2014/main" id="{4BE185BB-3CFB-4DB7-93F6-9E77B7E019EE}"/>
                  </a:ext>
                </a:extLst>
              </p:cNvPr>
              <p:cNvSpPr txBox="1"/>
              <p:nvPr/>
            </p:nvSpPr>
            <p:spPr>
              <a:xfrm>
                <a:off x="601281" y="572942"/>
                <a:ext cx="2514663" cy="400110"/>
              </a:xfrm>
              <a:prstGeom prst="rect">
                <a:avLst/>
              </a:prstGeom>
              <a:ln w="19050">
                <a:solidFill>
                  <a:schemeClr val="tx1"/>
                </a:solidFill>
              </a:ln>
            </p:spPr>
            <p:txBody>
              <a:bodyPr wrap="none" rtlCol="0">
                <a:spAutoFit/>
              </a:bodyPr>
              <a:lstStyle/>
              <a:p>
                <a:r>
                  <a:rPr lang="en-US" altLang="ko-KR" sz="2000" dirty="0"/>
                  <a:t>Configuration of BDTN</a:t>
                </a:r>
                <a:endParaRPr lang="ko-KR" altLang="en-US" sz="2000" dirty="0"/>
              </a:p>
            </p:txBody>
          </p:sp>
        </p:grpSp>
        <p:sp>
          <p:nvSpPr>
            <p:cNvPr id="14" name="직사각형 13">
              <a:extLst>
                <a:ext uri="{FF2B5EF4-FFF2-40B4-BE49-F238E27FC236}">
                  <a16:creationId xmlns:a16="http://schemas.microsoft.com/office/drawing/2014/main" id="{07E42C45-CBC2-4C79-9F18-26894E05E52F}"/>
                </a:ext>
              </a:extLst>
            </p:cNvPr>
            <p:cNvSpPr/>
            <p:nvPr/>
          </p:nvSpPr>
          <p:spPr>
            <a:xfrm>
              <a:off x="2651125" y="1917502"/>
              <a:ext cx="368300" cy="315087"/>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5" name="직사각형 14">
              <a:extLst>
                <a:ext uri="{FF2B5EF4-FFF2-40B4-BE49-F238E27FC236}">
                  <a16:creationId xmlns:a16="http://schemas.microsoft.com/office/drawing/2014/main" id="{083B6275-FA44-4989-8B83-E22B0733605B}"/>
                </a:ext>
              </a:extLst>
            </p:cNvPr>
            <p:cNvSpPr/>
            <p:nvPr/>
          </p:nvSpPr>
          <p:spPr>
            <a:xfrm>
              <a:off x="3927475" y="1796850"/>
              <a:ext cx="368300" cy="315087"/>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F11F904C-5F65-46EF-A895-989F6DAF1222}"/>
                </a:ext>
              </a:extLst>
            </p:cNvPr>
            <p:cNvSpPr/>
            <p:nvPr/>
          </p:nvSpPr>
          <p:spPr>
            <a:xfrm>
              <a:off x="3060700" y="931258"/>
              <a:ext cx="368300" cy="315087"/>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B5C7F296-7845-4C5E-9F23-7B298202B394}"/>
                </a:ext>
              </a:extLst>
            </p:cNvPr>
            <p:cNvSpPr/>
            <p:nvPr/>
          </p:nvSpPr>
          <p:spPr>
            <a:xfrm>
              <a:off x="3362325" y="2485549"/>
              <a:ext cx="360807" cy="321844"/>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grpSp>
        <p:nvGrpSpPr>
          <p:cNvPr id="28" name="그룹 27">
            <a:extLst>
              <a:ext uri="{FF2B5EF4-FFF2-40B4-BE49-F238E27FC236}">
                <a16:creationId xmlns:a16="http://schemas.microsoft.com/office/drawing/2014/main" id="{20143ABE-8C57-4CC8-AA23-181EFD58ED82}"/>
              </a:ext>
            </a:extLst>
          </p:cNvPr>
          <p:cNvGrpSpPr/>
          <p:nvPr/>
        </p:nvGrpSpPr>
        <p:grpSpPr>
          <a:xfrm>
            <a:off x="85384" y="4048733"/>
            <a:ext cx="6977038" cy="2113304"/>
            <a:chOff x="85384" y="4208124"/>
            <a:chExt cx="6977038" cy="2113304"/>
          </a:xfrm>
        </p:grpSpPr>
        <p:grpSp>
          <p:nvGrpSpPr>
            <p:cNvPr id="25" name="그룹 24">
              <a:extLst>
                <a:ext uri="{FF2B5EF4-FFF2-40B4-BE49-F238E27FC236}">
                  <a16:creationId xmlns:a16="http://schemas.microsoft.com/office/drawing/2014/main" id="{866CF06D-2050-4846-A52A-04CECB92BE75}"/>
                </a:ext>
              </a:extLst>
            </p:cNvPr>
            <p:cNvGrpSpPr/>
            <p:nvPr/>
          </p:nvGrpSpPr>
          <p:grpSpPr>
            <a:xfrm>
              <a:off x="85384" y="4208124"/>
              <a:ext cx="6977038" cy="1120436"/>
              <a:chOff x="85383" y="4488050"/>
              <a:chExt cx="6977038" cy="1120436"/>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26D882-9563-49A1-9B4A-8C2DED709768}"/>
                      </a:ext>
                    </a:extLst>
                  </p:cNvPr>
                  <p:cNvSpPr txBox="1"/>
                  <p:nvPr/>
                </p:nvSpPr>
                <p:spPr>
                  <a:xfrm>
                    <a:off x="87801" y="4488050"/>
                    <a:ext cx="5364225" cy="375552"/>
                  </a:xfrm>
                  <a:prstGeom prst="rect">
                    <a:avLst/>
                  </a:prstGeom>
                </p:spPr>
                <p:txBody>
                  <a:bodyPr wrap="none" rtlCol="0">
                    <a:spAutoFit/>
                  </a:bodyPr>
                  <a:lstStyle/>
                  <a:p>
                    <a:r>
                      <a:rPr lang="en-US" altLang="ko-KR" dirty="0"/>
                      <a:t>Nozzle convergence angle(</a:t>
                    </a:r>
                    <a14:m>
                      <m:oMath xmlns:m="http://schemas.openxmlformats.org/officeDocument/2006/math">
                        <m:sSub>
                          <m:sSubPr>
                            <m:ctrlPr>
                              <a:rPr lang="en-US" altLang="ko-KR" i="1" smtClean="0">
                                <a:latin typeface="Cambria Math" panose="02040503050406030204" pitchFamily="18" charset="0"/>
                              </a:rPr>
                            </m:ctrlPr>
                          </m:sSubPr>
                          <m:e>
                            <m:r>
                              <a:rPr lang="ko-KR" altLang="en-US" i="1" smtClean="0">
                                <a:latin typeface="Cambria Math" panose="02040503050406030204" pitchFamily="18" charset="0"/>
                              </a:rPr>
                              <m:t>𝜃</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oMath>
                    </a14:m>
                    <a:r>
                      <a:rPr lang="en-US" altLang="ko-KR" dirty="0"/>
                      <a:t>is varied from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22</m:t>
                            </m:r>
                          </m:e>
                          <m:sup>
                            <m:r>
                              <a:rPr lang="en-US" altLang="ko-KR" i="1" smtClean="0">
                                <a:latin typeface="Cambria Math" panose="02040503050406030204" pitchFamily="18" charset="0"/>
                                <a:ea typeface="Cambria Math" panose="02040503050406030204" pitchFamily="18" charset="0"/>
                              </a:rPr>
                              <m:t>°</m:t>
                            </m:r>
                          </m:sup>
                        </m:sSup>
                        <m:r>
                          <a:rPr lang="en-US" altLang="ko-KR" b="0" i="1" smtClean="0">
                            <a:latin typeface="Cambria Math" panose="02040503050406030204" pitchFamily="18" charset="0"/>
                          </a:rPr>
                          <m:t> </m:t>
                        </m:r>
                        <m:r>
                          <a:rPr lang="en-US" altLang="ko-KR" b="0" i="1" smtClean="0">
                            <a:latin typeface="Cambria Math" panose="02040503050406030204" pitchFamily="18" charset="0"/>
                          </a:rPr>
                          <m:t>𝑡𝑜</m:t>
                        </m:r>
                        <m:r>
                          <a:rPr lang="en-US" altLang="ko-KR" b="0" i="1" smtClean="0">
                            <a:latin typeface="Cambria Math" panose="02040503050406030204" pitchFamily="18" charset="0"/>
                          </a:rPr>
                          <m:t> </m:t>
                        </m:r>
                        <m:sSup>
                          <m:sSupPr>
                            <m:ctrlPr>
                              <a:rPr lang="en-US" altLang="ko-KR" i="1">
                                <a:latin typeface="Cambria Math" panose="02040503050406030204" pitchFamily="18" charset="0"/>
                              </a:rPr>
                            </m:ctrlPr>
                          </m:sSupPr>
                          <m:e>
                            <m:r>
                              <a:rPr lang="en-US" altLang="ko-KR" i="1">
                                <a:latin typeface="Cambria Math" panose="02040503050406030204" pitchFamily="18" charset="0"/>
                              </a:rPr>
                              <m:t>3</m:t>
                            </m:r>
                            <m:r>
                              <a:rPr lang="en-US" altLang="ko-KR" b="0" i="1" smtClean="0">
                                <a:latin typeface="Cambria Math" panose="02040503050406030204" pitchFamily="18" charset="0"/>
                              </a:rPr>
                              <m:t>7</m:t>
                            </m:r>
                          </m:e>
                          <m:sup>
                            <m:r>
                              <a:rPr lang="en-US" altLang="ko-KR" i="1">
                                <a:latin typeface="Cambria Math" panose="02040503050406030204" pitchFamily="18" charset="0"/>
                                <a:ea typeface="Cambria Math" panose="02040503050406030204" pitchFamily="18" charset="0"/>
                              </a:rPr>
                              <m:t>°</m:t>
                            </m:r>
                          </m:sup>
                        </m:sSup>
                      </m:oMath>
                    </a14:m>
                    <a:endParaRPr lang="ko-KR" altLang="en-US" dirty="0"/>
                  </a:p>
                </p:txBody>
              </p:sp>
            </mc:Choice>
            <mc:Fallback xmlns="">
              <p:sp>
                <p:nvSpPr>
                  <p:cNvPr id="20" name="TextBox 19">
                    <a:extLst>
                      <a:ext uri="{FF2B5EF4-FFF2-40B4-BE49-F238E27FC236}">
                        <a16:creationId xmlns:a16="http://schemas.microsoft.com/office/drawing/2014/main" id="{F026D882-9563-49A1-9B4A-8C2DED709768}"/>
                      </a:ext>
                    </a:extLst>
                  </p:cNvPr>
                  <p:cNvSpPr txBox="1">
                    <a:spLocks noRot="1" noChangeAspect="1" noMove="1" noResize="1" noEditPoints="1" noAdjustHandles="1" noChangeArrowheads="1" noChangeShapeType="1" noTextEdit="1"/>
                  </p:cNvSpPr>
                  <p:nvPr/>
                </p:nvSpPr>
                <p:spPr>
                  <a:xfrm>
                    <a:off x="87801" y="4488050"/>
                    <a:ext cx="5364225" cy="375552"/>
                  </a:xfrm>
                  <a:prstGeom prst="rect">
                    <a:avLst/>
                  </a:prstGeom>
                  <a:blipFill>
                    <a:blip r:embed="rId5"/>
                    <a:stretch>
                      <a:fillRect l="-909" t="-6452" b="-241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42922-B8CD-4BE9-BC29-84DA9674CCE2}"/>
                      </a:ext>
                    </a:extLst>
                  </p:cNvPr>
                  <p:cNvSpPr txBox="1"/>
                  <p:nvPr/>
                </p:nvSpPr>
                <p:spPr>
                  <a:xfrm>
                    <a:off x="87801" y="4863602"/>
                    <a:ext cx="4149085" cy="375552"/>
                  </a:xfrm>
                  <a:prstGeom prst="rect">
                    <a:avLst/>
                  </a:prstGeom>
                </p:spPr>
                <p:txBody>
                  <a:bodyPr wrap="none" rtlCol="0">
                    <a:spAutoFit/>
                  </a:bodyPr>
                  <a:lstStyle/>
                  <a:p>
                    <a:r>
                      <a:rPr lang="en-US" altLang="ko-KR" dirty="0"/>
                      <a:t>Bypass angle(</a:t>
                    </a:r>
                    <a14:m>
                      <m:oMath xmlns:m="http://schemas.openxmlformats.org/officeDocument/2006/math">
                        <m:sSub>
                          <m:sSubPr>
                            <m:ctrlPr>
                              <a:rPr lang="en-US" altLang="ko-KR" i="1" smtClean="0">
                                <a:latin typeface="Cambria Math" panose="02040503050406030204" pitchFamily="18" charset="0"/>
                              </a:rPr>
                            </m:ctrlPr>
                          </m:sSubPr>
                          <m:e>
                            <m:r>
                              <a:rPr lang="ko-KR" altLang="en-US" i="1" smtClean="0">
                                <a:latin typeface="Cambria Math" panose="02040503050406030204" pitchFamily="18" charset="0"/>
                              </a:rPr>
                              <m:t>𝜃</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oMath>
                    </a14:m>
                    <a:r>
                      <a:rPr lang="en-US" altLang="ko-KR" dirty="0"/>
                      <a:t>is varied from </a:t>
                    </a:r>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35</m:t>
                            </m:r>
                          </m:e>
                          <m:sup>
                            <m:r>
                              <a:rPr lang="en-US" altLang="ko-KR" i="1" smtClean="0">
                                <a:latin typeface="Cambria Math" panose="02040503050406030204" pitchFamily="18" charset="0"/>
                                <a:ea typeface="Cambria Math" panose="02040503050406030204" pitchFamily="18" charset="0"/>
                              </a:rPr>
                              <m:t>°</m:t>
                            </m:r>
                          </m:sup>
                        </m:sSup>
                        <m:r>
                          <a:rPr lang="en-US" altLang="ko-KR" b="0" i="1" smtClean="0">
                            <a:latin typeface="Cambria Math" panose="02040503050406030204" pitchFamily="18" charset="0"/>
                          </a:rPr>
                          <m:t> </m:t>
                        </m:r>
                        <m:r>
                          <a:rPr lang="en-US" altLang="ko-KR" b="0" i="1" smtClean="0">
                            <a:latin typeface="Cambria Math" panose="02040503050406030204" pitchFamily="18" charset="0"/>
                          </a:rPr>
                          <m:t>𝑡𝑜</m:t>
                        </m:r>
                        <m:r>
                          <a:rPr lang="en-US" altLang="ko-KR" b="0" i="1" smtClean="0">
                            <a:latin typeface="Cambria Math" panose="02040503050406030204" pitchFamily="18" charset="0"/>
                          </a:rPr>
                          <m:t> </m:t>
                        </m:r>
                        <m:sSup>
                          <m:sSupPr>
                            <m:ctrlPr>
                              <a:rPr lang="en-US" altLang="ko-KR" i="1">
                                <a:latin typeface="Cambria Math" panose="02040503050406030204" pitchFamily="18" charset="0"/>
                              </a:rPr>
                            </m:ctrlPr>
                          </m:sSupPr>
                          <m:e>
                            <m:r>
                              <a:rPr lang="en-US" altLang="ko-KR" b="0" i="1" smtClean="0">
                                <a:latin typeface="Cambria Math" panose="02040503050406030204" pitchFamily="18" charset="0"/>
                              </a:rPr>
                              <m:t>90</m:t>
                            </m:r>
                          </m:e>
                          <m:sup>
                            <m:r>
                              <a:rPr lang="en-US" altLang="ko-KR" i="1">
                                <a:latin typeface="Cambria Math" panose="02040503050406030204" pitchFamily="18" charset="0"/>
                                <a:ea typeface="Cambria Math" panose="02040503050406030204" pitchFamily="18" charset="0"/>
                              </a:rPr>
                              <m:t>°</m:t>
                            </m:r>
                          </m:sup>
                        </m:sSup>
                      </m:oMath>
                    </a14:m>
                    <a:endParaRPr lang="ko-KR" altLang="en-US" dirty="0"/>
                  </a:p>
                </p:txBody>
              </p:sp>
            </mc:Choice>
            <mc:Fallback xmlns="">
              <p:sp>
                <p:nvSpPr>
                  <p:cNvPr id="21" name="TextBox 20">
                    <a:extLst>
                      <a:ext uri="{FF2B5EF4-FFF2-40B4-BE49-F238E27FC236}">
                        <a16:creationId xmlns:a16="http://schemas.microsoft.com/office/drawing/2014/main" id="{83942922-B8CD-4BE9-BC29-84DA9674CCE2}"/>
                      </a:ext>
                    </a:extLst>
                  </p:cNvPr>
                  <p:cNvSpPr txBox="1">
                    <a:spLocks noRot="1" noChangeAspect="1" noMove="1" noResize="1" noEditPoints="1" noAdjustHandles="1" noChangeArrowheads="1" noChangeShapeType="1" noTextEdit="1"/>
                  </p:cNvSpPr>
                  <p:nvPr/>
                </p:nvSpPr>
                <p:spPr>
                  <a:xfrm>
                    <a:off x="87801" y="4863602"/>
                    <a:ext cx="4149085" cy="375552"/>
                  </a:xfrm>
                  <a:prstGeom prst="rect">
                    <a:avLst/>
                  </a:prstGeom>
                  <a:blipFill>
                    <a:blip r:embed="rId6"/>
                    <a:stretch>
                      <a:fillRect l="-1175" t="-819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29F02B5-FA1F-4D9A-BA72-F3BF1673E891}"/>
                      </a:ext>
                    </a:extLst>
                  </p:cNvPr>
                  <p:cNvSpPr txBox="1"/>
                  <p:nvPr/>
                </p:nvSpPr>
                <p:spPr>
                  <a:xfrm>
                    <a:off x="85383" y="5239154"/>
                    <a:ext cx="6977038" cy="369332"/>
                  </a:xfrm>
                  <a:prstGeom prst="rect">
                    <a:avLst/>
                  </a:prstGeom>
                </p:spPr>
                <p:txBody>
                  <a:bodyPr wrap="none" rtlCol="0">
                    <a:spAutoFit/>
                  </a:bodyPr>
                  <a:lstStyle/>
                  <a:p>
                    <a:r>
                      <a:rPr lang="en-US" altLang="ko-KR" dirty="0"/>
                      <a:t>Ratio of bypass width to throat height(</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h</m:t>
                            </m:r>
                          </m:e>
                          <m:sub>
                            <m:r>
                              <a:rPr lang="en-US" altLang="ko-KR" b="0" i="1" smtClean="0">
                                <a:latin typeface="Cambria Math" panose="02040503050406030204" pitchFamily="18" charset="0"/>
                              </a:rPr>
                              <m:t>𝑏</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h</m:t>
                            </m:r>
                          </m:e>
                          <m:sub>
                            <m:r>
                              <a:rPr lang="en-US" altLang="ko-KR" b="0" i="1" smtClean="0">
                                <a:latin typeface="Cambria Math" panose="02040503050406030204" pitchFamily="18" charset="0"/>
                              </a:rPr>
                              <m:t>𝑡</m:t>
                            </m:r>
                          </m:sub>
                        </m:sSub>
                        <m:r>
                          <a:rPr lang="en-US" altLang="ko-KR" b="0" i="1" smtClean="0">
                            <a:latin typeface="Cambria Math" panose="02040503050406030204" pitchFamily="18" charset="0"/>
                          </a:rPr>
                          <m:t>) </m:t>
                        </m:r>
                      </m:oMath>
                    </a14:m>
                    <a:r>
                      <a:rPr lang="en-US" altLang="ko-KR" dirty="0"/>
                      <a:t>is varied from 0.13 to 0.25</a:t>
                    </a:r>
                    <a:endParaRPr lang="ko-KR" altLang="en-US" dirty="0"/>
                  </a:p>
                </p:txBody>
              </p:sp>
            </mc:Choice>
            <mc:Fallback xmlns="">
              <p:sp>
                <p:nvSpPr>
                  <p:cNvPr id="22" name="TextBox 21">
                    <a:extLst>
                      <a:ext uri="{FF2B5EF4-FFF2-40B4-BE49-F238E27FC236}">
                        <a16:creationId xmlns:a16="http://schemas.microsoft.com/office/drawing/2014/main" id="{A29F02B5-FA1F-4D9A-BA72-F3BF1673E891}"/>
                      </a:ext>
                    </a:extLst>
                  </p:cNvPr>
                  <p:cNvSpPr txBox="1">
                    <a:spLocks noRot="1" noChangeAspect="1" noMove="1" noResize="1" noEditPoints="1" noAdjustHandles="1" noChangeArrowheads="1" noChangeShapeType="1" noTextEdit="1"/>
                  </p:cNvSpPr>
                  <p:nvPr/>
                </p:nvSpPr>
                <p:spPr>
                  <a:xfrm>
                    <a:off x="85383" y="5239154"/>
                    <a:ext cx="6977038" cy="369332"/>
                  </a:xfrm>
                  <a:prstGeom prst="rect">
                    <a:avLst/>
                  </a:prstGeom>
                  <a:blipFill>
                    <a:blip r:embed="rId7"/>
                    <a:stretch>
                      <a:fillRect l="-699" t="-8197" b="-24590"/>
                    </a:stretch>
                  </a:blipFill>
                </p:spPr>
                <p:txBody>
                  <a:bodyPr/>
                  <a:lstStyle/>
                  <a:p>
                    <a:r>
                      <a:rPr lang="ko-KR" altLang="en-US">
                        <a:noFill/>
                      </a:rPr>
                      <a:t> </a:t>
                    </a:r>
                  </a:p>
                </p:txBody>
              </p:sp>
            </mc:Fallback>
          </mc:AlternateContent>
        </p:grpSp>
        <p:sp>
          <p:nvSpPr>
            <p:cNvPr id="24" name="TextBox 23">
              <a:extLst>
                <a:ext uri="{FF2B5EF4-FFF2-40B4-BE49-F238E27FC236}">
                  <a16:creationId xmlns:a16="http://schemas.microsoft.com/office/drawing/2014/main" id="{B4027E73-1DEB-45A3-9FCC-1EAA1515A2E4}"/>
                </a:ext>
              </a:extLst>
            </p:cNvPr>
            <p:cNvSpPr txBox="1"/>
            <p:nvPr/>
          </p:nvSpPr>
          <p:spPr>
            <a:xfrm>
              <a:off x="128312" y="5675097"/>
              <a:ext cx="6779627" cy="646331"/>
            </a:xfrm>
            <a:prstGeom prst="rect">
              <a:avLst/>
            </a:prstGeom>
          </p:spPr>
          <p:txBody>
            <a:bodyPr wrap="square" rtlCol="0">
              <a:spAutoFit/>
            </a:bodyPr>
            <a:lstStyle/>
            <a:p>
              <a:r>
                <a:rPr lang="en-US" altLang="ko-KR" dirty="0"/>
                <a:t>NPR=2-10, all these configuration are studied to investigate the thrust vectoring performance for under-expanded and over-expanded jets</a:t>
              </a:r>
              <a:endParaRPr lang="ko-KR" altLang="en-US" dirty="0"/>
            </a:p>
          </p:txBody>
        </p:sp>
        <p:sp>
          <p:nvSpPr>
            <p:cNvPr id="26" name="화살표: 아래쪽 25">
              <a:extLst>
                <a:ext uri="{FF2B5EF4-FFF2-40B4-BE49-F238E27FC236}">
                  <a16:creationId xmlns:a16="http://schemas.microsoft.com/office/drawing/2014/main" id="{7A5F44B1-FBBD-4894-9DFD-15CBF7A9DE63}"/>
                </a:ext>
              </a:extLst>
            </p:cNvPr>
            <p:cNvSpPr/>
            <p:nvPr/>
          </p:nvSpPr>
          <p:spPr>
            <a:xfrm>
              <a:off x="3019425" y="5334198"/>
              <a:ext cx="342900" cy="407619"/>
            </a:xfrm>
            <a:prstGeom prst="downArrow">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sp>
        <p:nvSpPr>
          <p:cNvPr id="29" name="TextBox 28">
            <a:extLst>
              <a:ext uri="{FF2B5EF4-FFF2-40B4-BE49-F238E27FC236}">
                <a16:creationId xmlns:a16="http://schemas.microsoft.com/office/drawing/2014/main" id="{1DDC4CB0-157A-4C60-8085-5E369C6CEB50}"/>
              </a:ext>
            </a:extLst>
          </p:cNvPr>
          <p:cNvSpPr txBox="1"/>
          <p:nvPr/>
        </p:nvSpPr>
        <p:spPr>
          <a:xfrm>
            <a:off x="590516" y="105617"/>
            <a:ext cx="1666122" cy="307777"/>
          </a:xfrm>
          <a:prstGeom prst="rect">
            <a:avLst/>
          </a:prstGeom>
        </p:spPr>
        <p:txBody>
          <a:bodyPr wrap="square" rtlCol="0">
            <a:spAutoFit/>
          </a:bodyPr>
          <a:lstStyle/>
          <a:p>
            <a:pPr algn="ctr"/>
            <a:r>
              <a:rPr lang="en-US" altLang="ko-KR" sz="1400" dirty="0"/>
              <a:t>Nozzle configuration</a:t>
            </a:r>
            <a:endParaRPr lang="ko-KR" altLang="en-US" sz="1400" dirty="0"/>
          </a:p>
        </p:txBody>
      </p:sp>
    </p:spTree>
    <p:extLst>
      <p:ext uri="{BB962C8B-B14F-4D97-AF65-F5344CB8AC3E}">
        <p14:creationId xmlns:p14="http://schemas.microsoft.com/office/powerpoint/2010/main" val="367295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6" name="TextBox 5">
            <a:extLst>
              <a:ext uri="{FF2B5EF4-FFF2-40B4-BE49-F238E27FC236}">
                <a16:creationId xmlns:a16="http://schemas.microsoft.com/office/drawing/2014/main" id="{4BE185BB-3CFB-4DB7-93F6-9E77B7E019EE}"/>
              </a:ext>
            </a:extLst>
          </p:cNvPr>
          <p:cNvSpPr txBox="1"/>
          <p:nvPr/>
        </p:nvSpPr>
        <p:spPr>
          <a:xfrm>
            <a:off x="354747" y="580363"/>
            <a:ext cx="2641300" cy="400110"/>
          </a:xfrm>
          <a:prstGeom prst="rect">
            <a:avLst/>
          </a:prstGeom>
          <a:ln w="19050">
            <a:solidFill>
              <a:schemeClr val="tx1"/>
            </a:solidFill>
          </a:ln>
        </p:spPr>
        <p:txBody>
          <a:bodyPr wrap="none" rtlCol="0">
            <a:spAutoFit/>
          </a:bodyPr>
          <a:lstStyle/>
          <a:p>
            <a:r>
              <a:rPr lang="en-US" altLang="ko-KR" dirty="0"/>
              <a:t>Performance</a:t>
            </a:r>
            <a:r>
              <a:rPr lang="ko-KR" altLang="en-US" dirty="0"/>
              <a:t> </a:t>
            </a:r>
            <a:r>
              <a:rPr lang="en-US" altLang="ko-KR" sz="2000" dirty="0"/>
              <a:t>parameters</a:t>
            </a:r>
            <a:endParaRPr lang="ko-KR" altLang="en-US" dirty="0"/>
          </a:p>
        </p:txBody>
      </p:sp>
      <p:sp>
        <p:nvSpPr>
          <p:cNvPr id="2" name="TextBox 1">
            <a:extLst>
              <a:ext uri="{FF2B5EF4-FFF2-40B4-BE49-F238E27FC236}">
                <a16:creationId xmlns:a16="http://schemas.microsoft.com/office/drawing/2014/main" id="{046495B0-82A0-4E0D-B99A-D333AC485D1E}"/>
              </a:ext>
            </a:extLst>
          </p:cNvPr>
          <p:cNvSpPr txBox="1"/>
          <p:nvPr/>
        </p:nvSpPr>
        <p:spPr>
          <a:xfrm>
            <a:off x="306785" y="1014022"/>
            <a:ext cx="10102124" cy="369332"/>
          </a:xfrm>
          <a:prstGeom prst="rect">
            <a:avLst/>
          </a:prstGeom>
        </p:spPr>
        <p:txBody>
          <a:bodyPr wrap="none" rtlCol="0">
            <a:spAutoFit/>
          </a:bodyPr>
          <a:lstStyle/>
          <a:p>
            <a:r>
              <a:rPr lang="en-US" altLang="ko-KR" dirty="0"/>
              <a:t>The performance parameters considered are thrust, discharge coefficients, vectoring angle and efficiency. </a:t>
            </a:r>
            <a:endParaRPr lang="ko-KR" altLang="en-US" dirty="0"/>
          </a:p>
        </p:txBody>
      </p:sp>
      <p:grpSp>
        <p:nvGrpSpPr>
          <p:cNvPr id="49" name="그룹 48">
            <a:extLst>
              <a:ext uri="{FF2B5EF4-FFF2-40B4-BE49-F238E27FC236}">
                <a16:creationId xmlns:a16="http://schemas.microsoft.com/office/drawing/2014/main" id="{E1251DB7-6A8C-4ED4-A861-A1323327703E}"/>
              </a:ext>
            </a:extLst>
          </p:cNvPr>
          <p:cNvGrpSpPr/>
          <p:nvPr/>
        </p:nvGrpSpPr>
        <p:grpSpPr>
          <a:xfrm>
            <a:off x="248063" y="1501846"/>
            <a:ext cx="2940600" cy="4599741"/>
            <a:chOff x="248063" y="1501846"/>
            <a:chExt cx="2940600" cy="4599741"/>
          </a:xfrm>
        </p:grpSpPr>
        <p:pic>
          <p:nvPicPr>
            <p:cNvPr id="3" name="그림 2">
              <a:extLst>
                <a:ext uri="{FF2B5EF4-FFF2-40B4-BE49-F238E27FC236}">
                  <a16:creationId xmlns:a16="http://schemas.microsoft.com/office/drawing/2014/main" id="{2A3A2CED-231B-4260-BCF3-2E11257E1889}"/>
                </a:ext>
              </a:extLst>
            </p:cNvPr>
            <p:cNvPicPr>
              <a:picLocks noChangeAspect="1"/>
            </p:cNvPicPr>
            <p:nvPr/>
          </p:nvPicPr>
          <p:blipFill>
            <a:blip r:embed="rId2"/>
            <a:stretch>
              <a:fillRect/>
            </a:stretch>
          </p:blipFill>
          <p:spPr>
            <a:xfrm>
              <a:off x="306785" y="1821677"/>
              <a:ext cx="1690657" cy="601630"/>
            </a:xfrm>
            <a:prstGeom prst="rect">
              <a:avLst/>
            </a:prstGeom>
          </p:spPr>
        </p:pic>
        <p:sp>
          <p:nvSpPr>
            <p:cNvPr id="29" name="TextBox 28">
              <a:extLst>
                <a:ext uri="{FF2B5EF4-FFF2-40B4-BE49-F238E27FC236}">
                  <a16:creationId xmlns:a16="http://schemas.microsoft.com/office/drawing/2014/main" id="{EA740FC9-8FC6-459B-820A-E40FF1B31137}"/>
                </a:ext>
              </a:extLst>
            </p:cNvPr>
            <p:cNvSpPr txBox="1"/>
            <p:nvPr/>
          </p:nvSpPr>
          <p:spPr>
            <a:xfrm>
              <a:off x="357119" y="1501846"/>
              <a:ext cx="2831544"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Thrust vectoring parameters</a:t>
              </a:r>
              <a:endParaRPr lang="ko-KR" altLang="en-US" sz="1600" dirty="0"/>
            </a:p>
          </p:txBody>
        </p:sp>
        <p:sp>
          <p:nvSpPr>
            <p:cNvPr id="30" name="TextBox 29">
              <a:extLst>
                <a:ext uri="{FF2B5EF4-FFF2-40B4-BE49-F238E27FC236}">
                  <a16:creationId xmlns:a16="http://schemas.microsoft.com/office/drawing/2014/main" id="{F556E27A-20A2-432E-AD6D-E7DF391AC823}"/>
                </a:ext>
              </a:extLst>
            </p:cNvPr>
            <p:cNvSpPr txBox="1"/>
            <p:nvPr/>
          </p:nvSpPr>
          <p:spPr>
            <a:xfrm>
              <a:off x="357119" y="2370183"/>
              <a:ext cx="2625591" cy="584775"/>
            </a:xfrm>
            <a:prstGeom prst="rect">
              <a:avLst/>
            </a:prstGeom>
            <a:ln w="19050">
              <a:noFill/>
            </a:ln>
          </p:spPr>
          <p:txBody>
            <a:bodyPr wrap="square" rtlCol="0">
              <a:spAutoFit/>
            </a:bodyPr>
            <a:lstStyle/>
            <a:p>
              <a:pPr marL="285750" indent="-285750">
                <a:buFont typeface="Wingdings" panose="05000000000000000000" pitchFamily="2" charset="2"/>
                <a:buChar char="Ø"/>
              </a:pPr>
              <a:r>
                <a:rPr lang="en-US" altLang="ko-KR" sz="1600" dirty="0"/>
                <a:t>Thrust coefficient parameters</a:t>
              </a:r>
              <a:endParaRPr lang="ko-KR" altLang="en-US" sz="1600" dirty="0"/>
            </a:p>
          </p:txBody>
        </p:sp>
        <p:pic>
          <p:nvPicPr>
            <p:cNvPr id="23" name="그림 22">
              <a:extLst>
                <a:ext uri="{FF2B5EF4-FFF2-40B4-BE49-F238E27FC236}">
                  <a16:creationId xmlns:a16="http://schemas.microsoft.com/office/drawing/2014/main" id="{4EDA3E92-FB55-467D-A513-2C16F43EF146}"/>
                </a:ext>
              </a:extLst>
            </p:cNvPr>
            <p:cNvPicPr>
              <a:picLocks noChangeAspect="1"/>
            </p:cNvPicPr>
            <p:nvPr/>
          </p:nvPicPr>
          <p:blipFill>
            <a:blip r:embed="rId3"/>
            <a:stretch>
              <a:fillRect/>
            </a:stretch>
          </p:blipFill>
          <p:spPr>
            <a:xfrm>
              <a:off x="248063" y="2719855"/>
              <a:ext cx="2831688" cy="1020476"/>
            </a:xfrm>
            <a:prstGeom prst="rect">
              <a:avLst/>
            </a:prstGeom>
          </p:spPr>
        </p:pic>
        <p:sp>
          <p:nvSpPr>
            <p:cNvPr id="36" name="TextBox 35">
              <a:extLst>
                <a:ext uri="{FF2B5EF4-FFF2-40B4-BE49-F238E27FC236}">
                  <a16:creationId xmlns:a16="http://schemas.microsoft.com/office/drawing/2014/main" id="{14A20068-7718-4850-8737-1D49E9ACB8F3}"/>
                </a:ext>
              </a:extLst>
            </p:cNvPr>
            <p:cNvSpPr txBox="1"/>
            <p:nvPr/>
          </p:nvSpPr>
          <p:spPr>
            <a:xfrm>
              <a:off x="354747" y="3757017"/>
              <a:ext cx="2205284"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Discharge coefficient</a:t>
              </a:r>
              <a:endParaRPr lang="ko-KR" altLang="en-US" sz="1600" dirty="0"/>
            </a:p>
          </p:txBody>
        </p:sp>
        <p:pic>
          <p:nvPicPr>
            <p:cNvPr id="37" name="그림 36">
              <a:extLst>
                <a:ext uri="{FF2B5EF4-FFF2-40B4-BE49-F238E27FC236}">
                  <a16:creationId xmlns:a16="http://schemas.microsoft.com/office/drawing/2014/main" id="{59825BF1-A7AC-4FE2-A594-5CF1D96FB0B0}"/>
                </a:ext>
              </a:extLst>
            </p:cNvPr>
            <p:cNvPicPr>
              <a:picLocks noChangeAspect="1"/>
            </p:cNvPicPr>
            <p:nvPr/>
          </p:nvPicPr>
          <p:blipFill>
            <a:blip r:embed="rId4"/>
            <a:stretch>
              <a:fillRect/>
            </a:stretch>
          </p:blipFill>
          <p:spPr>
            <a:xfrm>
              <a:off x="394199" y="4154231"/>
              <a:ext cx="2630798" cy="904330"/>
            </a:xfrm>
            <a:prstGeom prst="rect">
              <a:avLst/>
            </a:prstGeom>
          </p:spPr>
        </p:pic>
        <p:sp>
          <p:nvSpPr>
            <p:cNvPr id="39" name="TextBox 38">
              <a:extLst>
                <a:ext uri="{FF2B5EF4-FFF2-40B4-BE49-F238E27FC236}">
                  <a16:creationId xmlns:a16="http://schemas.microsoft.com/office/drawing/2014/main" id="{237156CC-C01E-4F5D-9D1A-F701396A539C}"/>
                </a:ext>
              </a:extLst>
            </p:cNvPr>
            <p:cNvSpPr txBox="1"/>
            <p:nvPr/>
          </p:nvSpPr>
          <p:spPr>
            <a:xfrm>
              <a:off x="426296" y="5084075"/>
              <a:ext cx="2106731"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Vectoring efficiency</a:t>
              </a:r>
              <a:endParaRPr lang="ko-KR" altLang="en-US" sz="1600" dirty="0"/>
            </a:p>
          </p:txBody>
        </p:sp>
        <p:pic>
          <p:nvPicPr>
            <p:cNvPr id="40" name="그림 39">
              <a:extLst>
                <a:ext uri="{FF2B5EF4-FFF2-40B4-BE49-F238E27FC236}">
                  <a16:creationId xmlns:a16="http://schemas.microsoft.com/office/drawing/2014/main" id="{C8709967-90D0-4435-92DF-A7406C0FA53C}"/>
                </a:ext>
              </a:extLst>
            </p:cNvPr>
            <p:cNvPicPr>
              <a:picLocks noChangeAspect="1"/>
            </p:cNvPicPr>
            <p:nvPr/>
          </p:nvPicPr>
          <p:blipFill>
            <a:blip r:embed="rId5"/>
            <a:stretch>
              <a:fillRect/>
            </a:stretch>
          </p:blipFill>
          <p:spPr>
            <a:xfrm>
              <a:off x="394199" y="5476788"/>
              <a:ext cx="1359100" cy="624799"/>
            </a:xfrm>
            <a:prstGeom prst="rect">
              <a:avLst/>
            </a:prstGeom>
          </p:spPr>
        </p:pic>
      </p:grpSp>
      <p:grpSp>
        <p:nvGrpSpPr>
          <p:cNvPr id="48" name="그룹 47">
            <a:extLst>
              <a:ext uri="{FF2B5EF4-FFF2-40B4-BE49-F238E27FC236}">
                <a16:creationId xmlns:a16="http://schemas.microsoft.com/office/drawing/2014/main" id="{5626F195-853A-4988-A2B4-AB4558CFF738}"/>
              </a:ext>
            </a:extLst>
          </p:cNvPr>
          <p:cNvGrpSpPr/>
          <p:nvPr/>
        </p:nvGrpSpPr>
        <p:grpSpPr>
          <a:xfrm>
            <a:off x="8432976" y="4047954"/>
            <a:ext cx="3302211" cy="2021214"/>
            <a:chOff x="8006538" y="1585009"/>
            <a:chExt cx="3302211" cy="2021214"/>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4DF159-C751-4CD3-AACE-1825A4AC38ED}"/>
                    </a:ext>
                  </a:extLst>
                </p:cNvPr>
                <p:cNvSpPr txBox="1"/>
                <p:nvPr/>
              </p:nvSpPr>
              <p:spPr>
                <a:xfrm>
                  <a:off x="8036735" y="2567107"/>
                  <a:ext cx="2186368" cy="304827"/>
                </a:xfrm>
                <a:prstGeom prst="rect">
                  <a:avLst/>
                </a:prstGeom>
              </p:spPr>
              <p:txBody>
                <a:bodyPr wrap="none" rtlCol="0" anchor="ctr">
                  <a:spAutoFit/>
                </a:bodyPr>
                <a:lstStyle/>
                <a:p>
                  <a:pPr/>
                  <a14:m>
                    <m:oMathPara xmlns:m="http://schemas.openxmlformats.org/officeDocument/2006/math">
                      <m:oMathParaPr>
                        <m:jc m:val="left"/>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𝐹</m:t>
                            </m:r>
                          </m:e>
                          <m:sub>
                            <m:r>
                              <a:rPr lang="en-US" altLang="ko-KR" sz="1200" b="0" i="1" smtClean="0">
                                <a:latin typeface="Cambria Math" panose="02040503050406030204" pitchFamily="18" charset="0"/>
                              </a:rPr>
                              <m:t>𝑁</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𝑛𝑜𝑟𝑚𝑎𝑙</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𝑓𝑜𝑟𝑐𝑒</m:t>
                        </m:r>
                        <m:r>
                          <a:rPr lang="en-US" altLang="ko-KR" sz="1200" b="0" i="1" smtClean="0">
                            <a:latin typeface="Cambria Math" panose="02040503050406030204" pitchFamily="18" charset="0"/>
                          </a:rPr>
                          <m:t>, </m:t>
                        </m:r>
                        <m:d>
                          <m:dPr>
                            <m:ctrlPr>
                              <a:rPr lang="en-US" altLang="ko-KR" sz="1200" b="0" i="1" smtClean="0">
                                <a:latin typeface="Cambria Math" panose="02040503050406030204" pitchFamily="18" charset="0"/>
                              </a:rPr>
                            </m:ctrlPr>
                          </m:dPr>
                          <m:e>
                            <m:r>
                              <a:rPr lang="ko-KR" altLang="en-US" sz="1200" b="0" i="1" smtClean="0">
                                <a:latin typeface="Cambria Math" panose="02040503050406030204" pitchFamily="18" charset="0"/>
                              </a:rPr>
                              <m:t>𝜌</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𝑉</m:t>
                                </m:r>
                              </m:e>
                              <m:sub>
                                <m:r>
                                  <a:rPr lang="en-US" altLang="ko-KR" sz="1200" b="0" i="1" smtClean="0">
                                    <a:latin typeface="Cambria Math" panose="02040503050406030204" pitchFamily="18" charset="0"/>
                                  </a:rPr>
                                  <m:t>𝑥</m:t>
                                </m:r>
                              </m:sub>
                            </m:sSub>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𝑉</m:t>
                                </m:r>
                              </m:e>
                              <m:sub>
                                <m:r>
                                  <a:rPr lang="en-US" altLang="ko-KR" sz="1200" b="0" i="1" smtClean="0">
                                    <a:latin typeface="Cambria Math" panose="02040503050406030204" pitchFamily="18" charset="0"/>
                                  </a:rPr>
                                  <m:t>𝑦</m:t>
                                </m:r>
                              </m:sub>
                            </m:sSub>
                          </m:e>
                        </m:d>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𝐴</m:t>
                            </m:r>
                          </m:e>
                          <m:sub>
                            <m:r>
                              <a:rPr lang="en-US" altLang="ko-KR" sz="1200" b="0" i="1" smtClean="0">
                                <a:latin typeface="Cambria Math" panose="02040503050406030204" pitchFamily="18" charset="0"/>
                              </a:rPr>
                              <m:t>2</m:t>
                            </m:r>
                          </m:sub>
                        </m:sSub>
                      </m:oMath>
                    </m:oMathPara>
                  </a14:m>
                  <a:endParaRPr lang="en-US" altLang="ko-KR" sz="1200" b="0" i="1"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3C4DF159-C751-4CD3-AACE-1825A4AC38ED}"/>
                    </a:ext>
                  </a:extLst>
                </p:cNvPr>
                <p:cNvSpPr txBox="1">
                  <a:spLocks noRot="1" noChangeAspect="1" noMove="1" noResize="1" noEditPoints="1" noAdjustHandles="1" noChangeArrowheads="1" noChangeShapeType="1" noTextEdit="1"/>
                </p:cNvSpPr>
                <p:nvPr/>
              </p:nvSpPr>
              <p:spPr>
                <a:xfrm>
                  <a:off x="8036735" y="2567107"/>
                  <a:ext cx="2186368" cy="304827"/>
                </a:xfrm>
                <a:prstGeom prst="rect">
                  <a:avLst/>
                </a:prstGeom>
                <a:blipFill>
                  <a:blip r:embed="rId6"/>
                  <a:stretch>
                    <a:fillRect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id="{23886685-9434-461A-A832-B406A46B2825}"/>
                    </a:ext>
                  </a:extLst>
                </p:cNvPr>
                <p:cNvSpPr/>
                <p:nvPr/>
              </p:nvSpPr>
              <p:spPr>
                <a:xfrm>
                  <a:off x="8022446" y="2746471"/>
                  <a:ext cx="2819362" cy="302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𝐹</m:t>
                            </m:r>
                          </m:e>
                          <m:sub>
                            <m:r>
                              <a:rPr lang="en-US" altLang="ko-KR" sz="1200" i="1">
                                <a:latin typeface="Cambria Math" panose="02040503050406030204" pitchFamily="18" charset="0"/>
                              </a:rPr>
                              <m:t>𝐴</m:t>
                            </m:r>
                          </m:sub>
                        </m:sSub>
                        <m:r>
                          <a:rPr lang="en-US" altLang="ko-KR" sz="1200" i="1">
                            <a:latin typeface="Cambria Math" panose="02040503050406030204" pitchFamily="18" charset="0"/>
                          </a:rPr>
                          <m:t> :</m:t>
                        </m:r>
                        <m:r>
                          <a:rPr lang="en-US" altLang="ko-KR" sz="1200" i="1">
                            <a:latin typeface="Cambria Math" panose="02040503050406030204" pitchFamily="18" charset="0"/>
                          </a:rPr>
                          <m:t>𝑎𝑥𝑖𝑎𝑙</m:t>
                        </m:r>
                        <m:r>
                          <a:rPr lang="en-US" altLang="ko-KR" sz="1200" i="1">
                            <a:latin typeface="Cambria Math" panose="02040503050406030204" pitchFamily="18" charset="0"/>
                          </a:rPr>
                          <m:t> </m:t>
                        </m:r>
                        <m:r>
                          <a:rPr lang="en-US" altLang="ko-KR" sz="1200" i="1">
                            <a:latin typeface="Cambria Math" panose="02040503050406030204" pitchFamily="18" charset="0"/>
                          </a:rPr>
                          <m:t>𝑓𝑜𝑐𝑒</m:t>
                        </m:r>
                        <m:r>
                          <a:rPr lang="en-US" altLang="ko-KR" sz="1200" i="1">
                            <a:latin typeface="Cambria Math" panose="02040503050406030204" pitchFamily="18" charset="0"/>
                          </a:rPr>
                          <m:t>, (</m:t>
                        </m:r>
                        <m:d>
                          <m:dPr>
                            <m:ctrlPr>
                              <a:rPr lang="en-US" altLang="ko-KR" sz="1200" i="1">
                                <a:latin typeface="Cambria Math" panose="02040503050406030204" pitchFamily="18" charset="0"/>
                              </a:rPr>
                            </m:ctrlPr>
                          </m:dPr>
                          <m:e>
                            <m:r>
                              <a:rPr lang="ko-KR" altLang="en-US" sz="1200" i="1">
                                <a:latin typeface="Cambria Math" panose="02040503050406030204" pitchFamily="18" charset="0"/>
                              </a:rPr>
                              <m:t>𝜌</m:t>
                            </m:r>
                            <m:sSup>
                              <m:sSupPr>
                                <m:ctrlPr>
                                  <a:rPr lang="en-US" altLang="ko-KR" sz="1200" i="1">
                                    <a:latin typeface="Cambria Math" panose="02040503050406030204" pitchFamily="18" charset="0"/>
                                  </a:rPr>
                                </m:ctrlPr>
                              </m:sSup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𝑉</m:t>
                                    </m:r>
                                  </m:e>
                                  <m:sub>
                                    <m:r>
                                      <a:rPr lang="en-US" altLang="ko-KR" sz="1200" i="1">
                                        <a:latin typeface="Cambria Math" panose="02040503050406030204" pitchFamily="18" charset="0"/>
                                      </a:rPr>
                                      <m:t>𝑥</m:t>
                                    </m:r>
                                  </m:sub>
                                </m:sSub>
                              </m:e>
                              <m:sup>
                                <m:r>
                                  <a:rPr lang="en-US" altLang="ko-KR" sz="1200" i="1">
                                    <a:latin typeface="Cambria Math" panose="02040503050406030204" pitchFamily="18" charset="0"/>
                                  </a:rPr>
                                  <m:t>2</m:t>
                                </m:r>
                              </m:sup>
                            </m:sSup>
                          </m:e>
                        </m:d>
                        <m:r>
                          <a:rPr lang="en-US" altLang="ko-KR" sz="1200" i="1">
                            <a:latin typeface="Cambria Math" panose="02040503050406030204" pitchFamily="18" charset="0"/>
                          </a:rPr>
                          <m:t>+</m:t>
                        </m:r>
                        <m:d>
                          <m:dPr>
                            <m:ctrlPr>
                              <a:rPr lang="en-US" altLang="ko-KR" sz="1200" i="1">
                                <a:latin typeface="Cambria Math" panose="02040503050406030204" pitchFamily="18" charset="0"/>
                              </a:rPr>
                            </m:ctrlPr>
                          </m:d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𝑃</m:t>
                                </m:r>
                              </m:e>
                              <m:sub>
                                <m:r>
                                  <a:rPr lang="en-US" altLang="ko-KR" sz="1200" i="1">
                                    <a:latin typeface="Cambria Math" panose="02040503050406030204" pitchFamily="18" charset="0"/>
                                  </a:rPr>
                                  <m:t>𝑒</m:t>
                                </m:r>
                              </m:sub>
                            </m:sSub>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𝑃</m:t>
                                </m:r>
                              </m:e>
                              <m:sub>
                                <m:r>
                                  <a:rPr lang="en-US" altLang="ko-KR" sz="1200" i="1">
                                    <a:latin typeface="Cambria Math" panose="02040503050406030204" pitchFamily="18" charset="0"/>
                                  </a:rPr>
                                  <m:t>𝑏</m:t>
                                </m:r>
                              </m:sub>
                            </m:sSub>
                          </m:e>
                        </m:d>
                        <m:r>
                          <a:rPr lang="en-US" altLang="ko-KR" sz="1200" i="1">
                            <a:latin typeface="Cambria Math" panose="02040503050406030204" pitchFamily="18" charset="0"/>
                          </a:rPr>
                          <m:t>)</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𝐴</m:t>
                            </m:r>
                          </m:e>
                          <m:sub>
                            <m:r>
                              <a:rPr lang="en-US" altLang="ko-KR" sz="1200" i="1">
                                <a:latin typeface="Cambria Math" panose="02040503050406030204" pitchFamily="18" charset="0"/>
                              </a:rPr>
                              <m:t>2</m:t>
                            </m:r>
                          </m:sub>
                        </m:sSub>
                        <m:r>
                          <a:rPr lang="en-US" altLang="ko-KR" sz="1200" i="1">
                            <a:latin typeface="Cambria Math" panose="02040503050406030204" pitchFamily="18" charset="0"/>
                          </a:rPr>
                          <m:t> </m:t>
                        </m:r>
                      </m:oMath>
                    </m:oMathPara>
                  </a14:m>
                  <a:endParaRPr lang="en-US" altLang="ko-KR" sz="1200" dirty="0"/>
                </a:p>
              </p:txBody>
            </p:sp>
          </mc:Choice>
          <mc:Fallback xmlns="">
            <p:sp>
              <p:nvSpPr>
                <p:cNvPr id="32" name="직사각형 31">
                  <a:extLst>
                    <a:ext uri="{FF2B5EF4-FFF2-40B4-BE49-F238E27FC236}">
                      <a16:creationId xmlns:a16="http://schemas.microsoft.com/office/drawing/2014/main" id="{23886685-9434-461A-A832-B406A46B2825}"/>
                    </a:ext>
                  </a:extLst>
                </p:cNvPr>
                <p:cNvSpPr>
                  <a:spLocks noRot="1" noChangeAspect="1" noMove="1" noResize="1" noEditPoints="1" noAdjustHandles="1" noChangeArrowheads="1" noChangeShapeType="1" noTextEdit="1"/>
                </p:cNvSpPr>
                <p:nvPr/>
              </p:nvSpPr>
              <p:spPr>
                <a:xfrm>
                  <a:off x="8022446" y="2746471"/>
                  <a:ext cx="2819362" cy="302968"/>
                </a:xfrm>
                <a:prstGeom prst="rect">
                  <a:avLst/>
                </a:prstGeom>
                <a:blipFill>
                  <a:blip r:embed="rId7"/>
                  <a:stretch>
                    <a:fillRect b="-61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CFE78D7B-6145-4B7B-888C-BAA0D2AA4D68}"/>
                    </a:ext>
                  </a:extLst>
                </p:cNvPr>
                <p:cNvSpPr/>
                <p:nvPr/>
              </p:nvSpPr>
              <p:spPr>
                <a:xfrm>
                  <a:off x="8038050" y="2973009"/>
                  <a:ext cx="190077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𝐹</m:t>
                            </m:r>
                          </m:e>
                          <m:sub>
                            <m:r>
                              <a:rPr lang="en-US" altLang="ko-KR" sz="1200" b="0" i="1" smtClean="0">
                                <a:latin typeface="Cambria Math" panose="02040503050406030204" pitchFamily="18" charset="0"/>
                              </a:rPr>
                              <m:t>𝑠</m:t>
                            </m:r>
                          </m:sub>
                        </m:sSub>
                        <m:r>
                          <a:rPr lang="en-US" altLang="ko-KR" sz="1200" i="1">
                            <a:latin typeface="Cambria Math" panose="02040503050406030204" pitchFamily="18" charset="0"/>
                          </a:rPr>
                          <m:t> :</m:t>
                        </m:r>
                        <m:r>
                          <a:rPr lang="en-US" altLang="ko-KR" sz="1200" b="0" i="1" smtClean="0">
                            <a:latin typeface="Cambria Math" panose="02040503050406030204" pitchFamily="18" charset="0"/>
                          </a:rPr>
                          <m:t>𝑠𝑖𝑑𝑒</m:t>
                        </m:r>
                        <m:r>
                          <a:rPr lang="en-US" altLang="ko-KR" sz="1200" i="1">
                            <a:latin typeface="Cambria Math" panose="02040503050406030204" pitchFamily="18" charset="0"/>
                          </a:rPr>
                          <m:t> </m:t>
                        </m:r>
                        <m:r>
                          <a:rPr lang="en-US" altLang="ko-KR" sz="1200" i="1">
                            <a:latin typeface="Cambria Math" panose="02040503050406030204" pitchFamily="18" charset="0"/>
                          </a:rPr>
                          <m:t>𝑓𝑜𝑟𝑐𝑒</m:t>
                        </m:r>
                        <m:r>
                          <a:rPr lang="en-US" altLang="ko-KR" sz="1200" i="1">
                            <a:latin typeface="Cambria Math" panose="02040503050406030204" pitchFamily="18" charset="0"/>
                          </a:rPr>
                          <m:t>, </m:t>
                        </m:r>
                        <m:d>
                          <m:dPr>
                            <m:ctrlPr>
                              <a:rPr lang="en-US" altLang="ko-KR" sz="1200" i="1">
                                <a:latin typeface="Cambria Math" panose="02040503050406030204" pitchFamily="18" charset="0"/>
                              </a:rPr>
                            </m:ctrlPr>
                          </m:dPr>
                          <m:e>
                            <m:r>
                              <a:rPr lang="ko-KR" altLang="en-US" sz="1200" i="1">
                                <a:latin typeface="Cambria Math" panose="02040503050406030204" pitchFamily="18" charset="0"/>
                              </a:rPr>
                              <m:t>𝜌</m:t>
                            </m:r>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𝑉</m:t>
                                </m:r>
                              </m:e>
                              <m:sub>
                                <m:r>
                                  <a:rPr lang="en-US" altLang="ko-KR" sz="1200" i="1">
                                    <a:latin typeface="Cambria Math" panose="02040503050406030204" pitchFamily="18" charset="0"/>
                                  </a:rPr>
                                  <m:t>𝑥</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𝑉</m:t>
                                </m:r>
                              </m:e>
                              <m:sub>
                                <m:r>
                                  <a:rPr lang="en-US" altLang="ko-KR" sz="1200" b="0" i="1" smtClean="0">
                                    <a:latin typeface="Cambria Math" panose="02040503050406030204" pitchFamily="18" charset="0"/>
                                  </a:rPr>
                                  <m:t>𝑧</m:t>
                                </m:r>
                              </m:sub>
                            </m:sSub>
                          </m:e>
                        </m:d>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𝐴</m:t>
                            </m:r>
                          </m:e>
                          <m:sub>
                            <m:r>
                              <a:rPr lang="en-US" altLang="ko-KR" sz="1200" i="1">
                                <a:latin typeface="Cambria Math" panose="02040503050406030204" pitchFamily="18" charset="0"/>
                              </a:rPr>
                              <m:t>2</m:t>
                            </m:r>
                          </m:sub>
                        </m:sSub>
                      </m:oMath>
                    </m:oMathPara>
                  </a14:m>
                  <a:endParaRPr lang="ko-KR" altLang="en-US" sz="1200" dirty="0"/>
                </a:p>
              </p:txBody>
            </p:sp>
          </mc:Choice>
          <mc:Fallback xmlns="">
            <p:sp>
              <p:nvSpPr>
                <p:cNvPr id="31" name="직사각형 30">
                  <a:extLst>
                    <a:ext uri="{FF2B5EF4-FFF2-40B4-BE49-F238E27FC236}">
                      <a16:creationId xmlns:a16="http://schemas.microsoft.com/office/drawing/2014/main" id="{CFE78D7B-6145-4B7B-888C-BAA0D2AA4D68}"/>
                    </a:ext>
                  </a:extLst>
                </p:cNvPr>
                <p:cNvSpPr>
                  <a:spLocks noRot="1" noChangeAspect="1" noMove="1" noResize="1" noEditPoints="1" noAdjustHandles="1" noChangeArrowheads="1" noChangeShapeType="1" noTextEdit="1"/>
                </p:cNvSpPr>
                <p:nvPr/>
              </p:nvSpPr>
              <p:spPr>
                <a:xfrm>
                  <a:off x="8038050" y="2973009"/>
                  <a:ext cx="1900777" cy="276999"/>
                </a:xfrm>
                <a:prstGeom prst="rect">
                  <a:avLst/>
                </a:prstGeom>
                <a:blipFill>
                  <a:blip r:embed="rId8"/>
                  <a:stretch>
                    <a:fillRect b="-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4407134-B6B7-4A20-989C-0AF0A1860A36}"/>
                    </a:ext>
                  </a:extLst>
                </p:cNvPr>
                <p:cNvSpPr txBox="1"/>
                <p:nvPr/>
              </p:nvSpPr>
              <p:spPr>
                <a:xfrm>
                  <a:off x="8134836" y="3229132"/>
                  <a:ext cx="593689" cy="377091"/>
                </a:xfrm>
                <a:prstGeom prst="rect">
                  <a:avLst/>
                </a:prstGeom>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200" b="0" i="1" smtClean="0">
                                <a:latin typeface="Cambria Math" panose="02040503050406030204" pitchFamily="18" charset="0"/>
                              </a:rPr>
                            </m:ctrlPr>
                          </m:fPr>
                          <m:num>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𝑃</m:t>
                                </m:r>
                              </m:e>
                              <m:sub>
                                <m:r>
                                  <a:rPr lang="en-US" altLang="ko-KR" sz="1200" b="0" i="1" smtClean="0">
                                    <a:latin typeface="Cambria Math" panose="02040503050406030204" pitchFamily="18" charset="0"/>
                                  </a:rPr>
                                  <m:t>𝑏</m:t>
                                </m:r>
                              </m:sub>
                            </m:sSub>
                          </m:num>
                          <m:den>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𝑃</m:t>
                                </m:r>
                              </m:e>
                              <m:sub>
                                <m:r>
                                  <a:rPr lang="en-US" altLang="ko-KR" sz="1200" b="0" i="1" smtClean="0">
                                    <a:latin typeface="Cambria Math" panose="02040503050406030204" pitchFamily="18" charset="0"/>
                                  </a:rPr>
                                  <m:t>0</m:t>
                                </m:r>
                              </m:sub>
                            </m:sSub>
                          </m:den>
                        </m:f>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𝑁𝑃𝑅</m:t>
                        </m:r>
                      </m:oMath>
                    </m:oMathPara>
                  </a14:m>
                  <a:endParaRPr lang="ko-KR" altLang="en-US" sz="1200" dirty="0"/>
                </a:p>
              </p:txBody>
            </p:sp>
          </mc:Choice>
          <mc:Fallback xmlns="">
            <p:sp>
              <p:nvSpPr>
                <p:cNvPr id="34" name="TextBox 33">
                  <a:extLst>
                    <a:ext uri="{FF2B5EF4-FFF2-40B4-BE49-F238E27FC236}">
                      <a16:creationId xmlns:a16="http://schemas.microsoft.com/office/drawing/2014/main" id="{F4407134-B6B7-4A20-989C-0AF0A1860A36}"/>
                    </a:ext>
                  </a:extLst>
                </p:cNvPr>
                <p:cNvSpPr txBox="1">
                  <a:spLocks noRot="1" noChangeAspect="1" noMove="1" noResize="1" noEditPoints="1" noAdjustHandles="1" noChangeArrowheads="1" noChangeShapeType="1" noTextEdit="1"/>
                </p:cNvSpPr>
                <p:nvPr/>
              </p:nvSpPr>
              <p:spPr>
                <a:xfrm>
                  <a:off x="8134836" y="3229132"/>
                  <a:ext cx="593689" cy="377091"/>
                </a:xfrm>
                <a:prstGeom prst="rect">
                  <a:avLst/>
                </a:prstGeom>
                <a:blipFill>
                  <a:blip r:embed="rId9"/>
                  <a:stretch>
                    <a:fillRect l="-6122" t="-3226" r="-4082" b="-80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3F9886A5-088C-43A7-9EB5-7909CBEF56BC}"/>
                    </a:ext>
                  </a:extLst>
                </p:cNvPr>
                <p:cNvSpPr/>
                <p:nvPr/>
              </p:nvSpPr>
              <p:spPr>
                <a:xfrm>
                  <a:off x="8006538" y="1585009"/>
                  <a:ext cx="202754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𝑚</m:t>
                                </m:r>
                              </m:e>
                              <m:sub>
                                <m:r>
                                  <a:rPr lang="en-US" altLang="ko-KR" sz="1200" b="0" i="1" smtClean="0">
                                    <a:latin typeface="Cambria Math" panose="02040503050406030204" pitchFamily="18" charset="0"/>
                                  </a:rPr>
                                  <m:t>𝑎</m:t>
                                </m:r>
                              </m:sub>
                            </m:sSub>
                          </m:e>
                        </m:acc>
                        <m:r>
                          <a:rPr lang="en-US" altLang="ko-KR" sz="1200" i="1">
                            <a:latin typeface="Cambria Math" panose="02040503050406030204" pitchFamily="18" charset="0"/>
                          </a:rPr>
                          <m:t>:</m:t>
                        </m:r>
                        <m:r>
                          <a:rPr lang="en-US" altLang="ko-KR" sz="1200" b="0" i="1" smtClean="0">
                            <a:latin typeface="Cambria Math" panose="02040503050406030204" pitchFamily="18" charset="0"/>
                          </a:rPr>
                          <m:t>𝑎𝑐𝑡𝑢𝑎𝑙</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𝑓𝑙𝑜𝑤</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𝑟𝑎𝑡𝑒</m:t>
                        </m:r>
                      </m:oMath>
                    </m:oMathPara>
                  </a14:m>
                  <a:endParaRPr lang="ko-KR" altLang="en-US" sz="1200" dirty="0"/>
                </a:p>
              </p:txBody>
            </p:sp>
          </mc:Choice>
          <mc:Fallback xmlns="">
            <p:sp>
              <p:nvSpPr>
                <p:cNvPr id="38" name="직사각형 37">
                  <a:extLst>
                    <a:ext uri="{FF2B5EF4-FFF2-40B4-BE49-F238E27FC236}">
                      <a16:creationId xmlns:a16="http://schemas.microsoft.com/office/drawing/2014/main" id="{3F9886A5-088C-43A7-9EB5-7909CBEF56BC}"/>
                    </a:ext>
                  </a:extLst>
                </p:cNvPr>
                <p:cNvSpPr>
                  <a:spLocks noRot="1" noChangeAspect="1" noMove="1" noResize="1" noEditPoints="1" noAdjustHandles="1" noChangeArrowheads="1" noChangeShapeType="1" noTextEdit="1"/>
                </p:cNvSpPr>
                <p:nvPr/>
              </p:nvSpPr>
              <p:spPr>
                <a:xfrm>
                  <a:off x="8006538" y="1585009"/>
                  <a:ext cx="2027543" cy="276999"/>
                </a:xfrm>
                <a:prstGeom prst="rect">
                  <a:avLst/>
                </a:prstGeom>
                <a:blipFill>
                  <a:blip r:embed="rId10"/>
                  <a:stretch>
                    <a:fillRect b="-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67F2C53A-E413-44DD-9D9D-6DFC9FCEFFBB}"/>
                    </a:ext>
                  </a:extLst>
                </p:cNvPr>
                <p:cNvSpPr/>
                <p:nvPr/>
              </p:nvSpPr>
              <p:spPr>
                <a:xfrm>
                  <a:off x="8015201" y="1765618"/>
                  <a:ext cx="2168158" cy="291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𝑚</m:t>
                                </m:r>
                              </m:e>
                              <m:sub>
                                <m:r>
                                  <a:rPr lang="en-US" altLang="ko-KR" sz="1200" b="0" i="1" smtClean="0">
                                    <a:latin typeface="Cambria Math" panose="02040503050406030204" pitchFamily="18" charset="0"/>
                                  </a:rPr>
                                  <m:t>𝑝</m:t>
                                </m:r>
                              </m:sub>
                            </m:sSub>
                          </m:e>
                        </m:acc>
                        <m:r>
                          <a:rPr lang="en-US" altLang="ko-KR" sz="1200" i="1" smtClean="0">
                            <a:latin typeface="Cambria Math" panose="02040503050406030204" pitchFamily="18" charset="0"/>
                          </a:rPr>
                          <m:t>:</m:t>
                        </m:r>
                        <m:r>
                          <a:rPr lang="en-US" altLang="ko-KR" sz="1200" b="0" i="1" smtClean="0">
                            <a:latin typeface="Cambria Math" panose="02040503050406030204" pitchFamily="18" charset="0"/>
                          </a:rPr>
                          <m:t>𝑝𝑟𝑖𝑚𝑎𝑟𝑦</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𝑓𝑙𝑜𝑤</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𝑟𝑎𝑡𝑒</m:t>
                        </m:r>
                      </m:oMath>
                    </m:oMathPara>
                  </a14:m>
                  <a:endParaRPr lang="ko-KR" altLang="en-US" sz="1200" dirty="0"/>
                </a:p>
              </p:txBody>
            </p:sp>
          </mc:Choice>
          <mc:Fallback xmlns="">
            <p:sp>
              <p:nvSpPr>
                <p:cNvPr id="42" name="직사각형 41">
                  <a:extLst>
                    <a:ext uri="{FF2B5EF4-FFF2-40B4-BE49-F238E27FC236}">
                      <a16:creationId xmlns:a16="http://schemas.microsoft.com/office/drawing/2014/main" id="{67F2C53A-E413-44DD-9D9D-6DFC9FCEFFBB}"/>
                    </a:ext>
                  </a:extLst>
                </p:cNvPr>
                <p:cNvSpPr>
                  <a:spLocks noRot="1" noChangeAspect="1" noMove="1" noResize="1" noEditPoints="1" noAdjustHandles="1" noChangeArrowheads="1" noChangeShapeType="1" noTextEdit="1"/>
                </p:cNvSpPr>
                <p:nvPr/>
              </p:nvSpPr>
              <p:spPr>
                <a:xfrm>
                  <a:off x="8015201" y="1765618"/>
                  <a:ext cx="2168158" cy="291298"/>
                </a:xfrm>
                <a:prstGeom prst="rect">
                  <a:avLst/>
                </a:prstGeom>
                <a:blipFill>
                  <a:blip r:embed="rId11"/>
                  <a:stretch>
                    <a:fillRect b="-21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930ADB27-3DF7-4BB8-8E61-0C87E4762D49}"/>
                    </a:ext>
                  </a:extLst>
                </p:cNvPr>
                <p:cNvSpPr/>
                <p:nvPr/>
              </p:nvSpPr>
              <p:spPr>
                <a:xfrm>
                  <a:off x="8036735" y="2409203"/>
                  <a:ext cx="22941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𝑚</m:t>
                                </m:r>
                              </m:e>
                              <m:sub>
                                <m:r>
                                  <a:rPr lang="en-US" altLang="ko-KR" sz="1200" b="0" i="1" smtClean="0">
                                    <a:latin typeface="Cambria Math" panose="02040503050406030204" pitchFamily="18" charset="0"/>
                                  </a:rPr>
                                  <m:t>𝑠</m:t>
                                </m:r>
                              </m:sub>
                            </m:sSub>
                          </m:e>
                        </m:acc>
                        <m:r>
                          <a:rPr lang="en-US" altLang="ko-KR" sz="1200" i="1" smtClean="0">
                            <a:latin typeface="Cambria Math" panose="02040503050406030204" pitchFamily="18" charset="0"/>
                          </a:rPr>
                          <m:t>:</m:t>
                        </m:r>
                        <m:r>
                          <a:rPr lang="en-US" altLang="ko-KR" sz="1200" b="0" i="1" smtClean="0">
                            <a:latin typeface="Cambria Math" panose="02040503050406030204" pitchFamily="18" charset="0"/>
                          </a:rPr>
                          <m:t>𝑠𝑒𝑐𝑜𝑛𝑑𝑟𝑎𝑦</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𝑓𝑙𝑜𝑤</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𝑟𝑎𝑡𝑒</m:t>
                        </m:r>
                      </m:oMath>
                    </m:oMathPara>
                  </a14:m>
                  <a:endParaRPr lang="ko-KR" altLang="en-US" sz="1200" dirty="0"/>
                </a:p>
              </p:txBody>
            </p:sp>
          </mc:Choice>
          <mc:Fallback xmlns="">
            <p:sp>
              <p:nvSpPr>
                <p:cNvPr id="43" name="직사각형 42">
                  <a:extLst>
                    <a:ext uri="{FF2B5EF4-FFF2-40B4-BE49-F238E27FC236}">
                      <a16:creationId xmlns:a16="http://schemas.microsoft.com/office/drawing/2014/main" id="{930ADB27-3DF7-4BB8-8E61-0C87E4762D49}"/>
                    </a:ext>
                  </a:extLst>
                </p:cNvPr>
                <p:cNvSpPr>
                  <a:spLocks noRot="1" noChangeAspect="1" noMove="1" noResize="1" noEditPoints="1" noAdjustHandles="1" noChangeArrowheads="1" noChangeShapeType="1" noTextEdit="1"/>
                </p:cNvSpPr>
                <p:nvPr/>
              </p:nvSpPr>
              <p:spPr>
                <a:xfrm>
                  <a:off x="8036735" y="2409203"/>
                  <a:ext cx="2294154" cy="276999"/>
                </a:xfrm>
                <a:prstGeom prst="rect">
                  <a:avLst/>
                </a:prstGeom>
                <a:blipFill>
                  <a:blip r:embed="rId12"/>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5E80A80D-FDFE-4E55-8B39-CC8D8CEC1C80}"/>
                    </a:ext>
                  </a:extLst>
                </p:cNvPr>
                <p:cNvSpPr/>
                <p:nvPr/>
              </p:nvSpPr>
              <p:spPr>
                <a:xfrm>
                  <a:off x="8014513" y="1980633"/>
                  <a:ext cx="206774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𝑚</m:t>
                                </m:r>
                              </m:e>
                              <m:sub>
                                <m:r>
                                  <a:rPr lang="en-US" altLang="ko-KR" sz="1200" b="0" i="1" smtClean="0">
                                    <a:latin typeface="Cambria Math" panose="02040503050406030204" pitchFamily="18" charset="0"/>
                                  </a:rPr>
                                  <m:t>𝑏</m:t>
                                </m:r>
                              </m:sub>
                            </m:sSub>
                          </m:e>
                        </m:acc>
                        <m:r>
                          <a:rPr lang="en-US" altLang="ko-KR" sz="1200" i="1" smtClean="0">
                            <a:latin typeface="Cambria Math" panose="02040503050406030204" pitchFamily="18" charset="0"/>
                          </a:rPr>
                          <m:t>:</m:t>
                        </m:r>
                        <m:r>
                          <a:rPr lang="en-US" altLang="ko-KR" sz="1200" b="0" i="1" smtClean="0">
                            <a:latin typeface="Cambria Math" panose="02040503050406030204" pitchFamily="18" charset="0"/>
                          </a:rPr>
                          <m:t>𝑏𝑦𝑝𝑎𝑠𝑠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𝑓𝑙𝑜𝑤</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𝑟𝑎𝑡𝑒</m:t>
                        </m:r>
                      </m:oMath>
                    </m:oMathPara>
                  </a14:m>
                  <a:endParaRPr lang="ko-KR" altLang="en-US" sz="1200" dirty="0"/>
                </a:p>
              </p:txBody>
            </p:sp>
          </mc:Choice>
          <mc:Fallback xmlns="">
            <p:sp>
              <p:nvSpPr>
                <p:cNvPr id="44" name="직사각형 43">
                  <a:extLst>
                    <a:ext uri="{FF2B5EF4-FFF2-40B4-BE49-F238E27FC236}">
                      <a16:creationId xmlns:a16="http://schemas.microsoft.com/office/drawing/2014/main" id="{5E80A80D-FDFE-4E55-8B39-CC8D8CEC1C80}"/>
                    </a:ext>
                  </a:extLst>
                </p:cNvPr>
                <p:cNvSpPr>
                  <a:spLocks noRot="1" noChangeAspect="1" noMove="1" noResize="1" noEditPoints="1" noAdjustHandles="1" noChangeArrowheads="1" noChangeShapeType="1" noTextEdit="1"/>
                </p:cNvSpPr>
                <p:nvPr/>
              </p:nvSpPr>
              <p:spPr>
                <a:xfrm>
                  <a:off x="8014513" y="1980633"/>
                  <a:ext cx="2067746" cy="276999"/>
                </a:xfrm>
                <a:prstGeom prst="rect">
                  <a:avLst/>
                </a:prstGeom>
                <a:blipFill>
                  <a:blip r:embed="rId13"/>
                  <a:stretch>
                    <a:fillRect b="-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id="{7EF04D5A-635B-4001-A337-26475459B426}"/>
                    </a:ext>
                  </a:extLst>
                </p:cNvPr>
                <p:cNvSpPr/>
                <p:nvPr/>
              </p:nvSpPr>
              <p:spPr>
                <a:xfrm>
                  <a:off x="8014513" y="2202432"/>
                  <a:ext cx="20781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𝑚</m:t>
                                </m:r>
                              </m:e>
                              <m:sub>
                                <m:r>
                                  <a:rPr lang="en-US" altLang="ko-KR" sz="1200" b="0" i="1" smtClean="0">
                                    <a:latin typeface="Cambria Math" panose="02040503050406030204" pitchFamily="18" charset="0"/>
                                  </a:rPr>
                                  <m:t>𝑛</m:t>
                                </m:r>
                              </m:sub>
                            </m:sSub>
                          </m:e>
                        </m:acc>
                        <m:r>
                          <a:rPr lang="en-US" altLang="ko-KR" sz="1200" i="1" smtClean="0">
                            <a:latin typeface="Cambria Math" panose="02040503050406030204" pitchFamily="18" charset="0"/>
                          </a:rPr>
                          <m:t>:</m:t>
                        </m:r>
                        <m:r>
                          <a:rPr lang="en-US" altLang="ko-KR" sz="1200" b="0" i="1" smtClean="0">
                            <a:latin typeface="Cambria Math" panose="02040503050406030204" pitchFamily="18" charset="0"/>
                          </a:rPr>
                          <m:t>𝑟𝑒𝑠𝑡</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𝑜𝑓</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𝑚𝑎𝑠𝑠</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𝑓𝑙𝑜𝑤</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𝑟𝑎𝑡𝑒</m:t>
                        </m:r>
                      </m:oMath>
                    </m:oMathPara>
                  </a14:m>
                  <a:endParaRPr lang="ko-KR" altLang="en-US" sz="1200" dirty="0"/>
                </a:p>
              </p:txBody>
            </p:sp>
          </mc:Choice>
          <mc:Fallback xmlns="">
            <p:sp>
              <p:nvSpPr>
                <p:cNvPr id="45" name="직사각형 44">
                  <a:extLst>
                    <a:ext uri="{FF2B5EF4-FFF2-40B4-BE49-F238E27FC236}">
                      <a16:creationId xmlns:a16="http://schemas.microsoft.com/office/drawing/2014/main" id="{7EF04D5A-635B-4001-A337-26475459B426}"/>
                    </a:ext>
                  </a:extLst>
                </p:cNvPr>
                <p:cNvSpPr>
                  <a:spLocks noRot="1" noChangeAspect="1" noMove="1" noResize="1" noEditPoints="1" noAdjustHandles="1" noChangeArrowheads="1" noChangeShapeType="1" noTextEdit="1"/>
                </p:cNvSpPr>
                <p:nvPr/>
              </p:nvSpPr>
              <p:spPr>
                <a:xfrm>
                  <a:off x="8014513" y="2202432"/>
                  <a:ext cx="2078198" cy="276999"/>
                </a:xfrm>
                <a:prstGeom prst="rect">
                  <a:avLst/>
                </a:prstGeom>
                <a:blipFill>
                  <a:blip r:embed="rId14"/>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id="{6BEC65F8-93F7-44A5-910A-62352C15A7A0}"/>
                    </a:ext>
                  </a:extLst>
                </p:cNvPr>
                <p:cNvSpPr/>
                <p:nvPr/>
              </p:nvSpPr>
              <p:spPr>
                <a:xfrm>
                  <a:off x="10082259" y="1745302"/>
                  <a:ext cx="1226490" cy="291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200" i="1" smtClean="0">
                                <a:latin typeface="Cambria Math" panose="02040503050406030204" pitchFamily="18" charset="0"/>
                              </a:rPr>
                            </m:ctrlPr>
                          </m:acc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𝑚</m:t>
                                </m:r>
                              </m:e>
                              <m:sub>
                                <m:r>
                                  <a:rPr lang="en-US" altLang="ko-KR" sz="1200" b="0" i="1" smtClean="0">
                                    <a:latin typeface="Cambria Math" panose="02040503050406030204" pitchFamily="18" charset="0"/>
                                  </a:rPr>
                                  <m:t>𝑝</m:t>
                                </m:r>
                              </m:sub>
                            </m:sSub>
                          </m:e>
                        </m:acc>
                        <m:r>
                          <a:rPr lang="en-US" altLang="ko-KR" sz="1200" b="0" i="1" smtClean="0">
                            <a:latin typeface="Cambria Math" panose="02040503050406030204" pitchFamily="18" charset="0"/>
                          </a:rPr>
                          <m:t>=</m:t>
                        </m:r>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𝑚</m:t>
                                </m:r>
                              </m:e>
                              <m:sub>
                                <m:r>
                                  <a:rPr lang="en-US" altLang="ko-KR" sz="1200" i="1">
                                    <a:latin typeface="Cambria Math" panose="02040503050406030204" pitchFamily="18" charset="0"/>
                                  </a:rPr>
                                  <m:t>𝑏</m:t>
                                </m:r>
                              </m:sub>
                            </m:sSub>
                          </m:e>
                        </m:acc>
                        <m:r>
                          <a:rPr lang="en-US" altLang="ko-KR" sz="1200" b="0" i="1" smtClean="0">
                            <a:latin typeface="Cambria Math" panose="02040503050406030204" pitchFamily="18" charset="0"/>
                          </a:rPr>
                          <m:t>+</m:t>
                        </m:r>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𝑚</m:t>
                                </m:r>
                              </m:e>
                              <m:sub>
                                <m:r>
                                  <a:rPr lang="en-US" altLang="ko-KR" sz="1200" b="0" i="1" smtClean="0">
                                    <a:latin typeface="Cambria Math" panose="02040503050406030204" pitchFamily="18" charset="0"/>
                                  </a:rPr>
                                  <m:t>𝑛</m:t>
                                </m:r>
                              </m:sub>
                            </m:sSub>
                          </m:e>
                        </m:acc>
                      </m:oMath>
                    </m:oMathPara>
                  </a14:m>
                  <a:endParaRPr lang="ko-KR" altLang="en-US" sz="1200" dirty="0"/>
                </a:p>
              </p:txBody>
            </p:sp>
          </mc:Choice>
          <mc:Fallback xmlns="">
            <p:sp>
              <p:nvSpPr>
                <p:cNvPr id="46" name="직사각형 45">
                  <a:extLst>
                    <a:ext uri="{FF2B5EF4-FFF2-40B4-BE49-F238E27FC236}">
                      <a16:creationId xmlns:a16="http://schemas.microsoft.com/office/drawing/2014/main" id="{6BEC65F8-93F7-44A5-910A-62352C15A7A0}"/>
                    </a:ext>
                  </a:extLst>
                </p:cNvPr>
                <p:cNvSpPr>
                  <a:spLocks noRot="1" noChangeAspect="1" noMove="1" noResize="1" noEditPoints="1" noAdjustHandles="1" noChangeArrowheads="1" noChangeShapeType="1" noTextEdit="1"/>
                </p:cNvSpPr>
                <p:nvPr/>
              </p:nvSpPr>
              <p:spPr>
                <a:xfrm>
                  <a:off x="10082259" y="1745302"/>
                  <a:ext cx="1226490" cy="291298"/>
                </a:xfrm>
                <a:prstGeom prst="rect">
                  <a:avLst/>
                </a:prstGeom>
                <a:blipFill>
                  <a:blip r:embed="rId15"/>
                  <a:stretch>
                    <a:fillRect/>
                  </a:stretch>
                </a:blipFill>
              </p:spPr>
              <p:txBody>
                <a:bodyPr/>
                <a:lstStyle/>
                <a:p>
                  <a:r>
                    <a:rPr lang="ko-KR" altLang="en-US">
                      <a:noFill/>
                    </a:rPr>
                    <a:t> </a:t>
                  </a:r>
                </a:p>
              </p:txBody>
            </p:sp>
          </mc:Fallback>
        </mc:AlternateContent>
      </p:grpSp>
      <p:sp>
        <p:nvSpPr>
          <p:cNvPr id="27" name="TextBox 26">
            <a:extLst>
              <a:ext uri="{FF2B5EF4-FFF2-40B4-BE49-F238E27FC236}">
                <a16:creationId xmlns:a16="http://schemas.microsoft.com/office/drawing/2014/main" id="{63048D86-D01B-4827-BEA3-DF14A539B207}"/>
              </a:ext>
            </a:extLst>
          </p:cNvPr>
          <p:cNvSpPr txBox="1"/>
          <p:nvPr/>
        </p:nvSpPr>
        <p:spPr>
          <a:xfrm>
            <a:off x="590516" y="105617"/>
            <a:ext cx="1666122" cy="307777"/>
          </a:xfrm>
          <a:prstGeom prst="rect">
            <a:avLst/>
          </a:prstGeom>
        </p:spPr>
        <p:txBody>
          <a:bodyPr wrap="square" rtlCol="0">
            <a:spAutoFit/>
          </a:bodyPr>
          <a:lstStyle/>
          <a:p>
            <a:pPr algn="ctr"/>
            <a:r>
              <a:rPr lang="en-US" altLang="ko-KR" sz="1400" dirty="0"/>
              <a:t>Nozzle configuration</a:t>
            </a:r>
            <a:endParaRPr lang="ko-KR" altLang="en-US" sz="1400" dirty="0"/>
          </a:p>
        </p:txBody>
      </p:sp>
    </p:spTree>
    <p:extLst>
      <p:ext uri="{BB962C8B-B14F-4D97-AF65-F5344CB8AC3E}">
        <p14:creationId xmlns:p14="http://schemas.microsoft.com/office/powerpoint/2010/main" val="255044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933DFA-BAF6-4763-BBBB-68A983FFDE9D}"/>
                  </a:ext>
                </a:extLst>
              </p:cNvPr>
              <p:cNvSpPr txBox="1"/>
              <p:nvPr/>
            </p:nvSpPr>
            <p:spPr>
              <a:xfrm>
                <a:off x="354747" y="580363"/>
                <a:ext cx="4822987" cy="369332"/>
              </a:xfrm>
              <a:prstGeom prst="rect">
                <a:avLst/>
              </a:prstGeom>
              <a:ln w="19050">
                <a:solidFill>
                  <a:schemeClr val="tx1"/>
                </a:solidFill>
              </a:ln>
            </p:spPr>
            <p:txBody>
              <a:bodyPr wrap="none" rtlCol="0">
                <a:spAutoFit/>
              </a:bodyPr>
              <a:lstStyle/>
              <a:p>
                <a:r>
                  <a:rPr lang="en-US" altLang="ko-KR" dirty="0"/>
                  <a:t>Governing Equation - RNG K-</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 </m:t>
                    </m:r>
                  </m:oMath>
                </a14:m>
                <a:r>
                  <a:rPr lang="en-US" altLang="ko-KR" dirty="0"/>
                  <a:t>turbulence model</a:t>
                </a:r>
                <a:endParaRPr lang="ko-KR" altLang="en-US" dirty="0"/>
              </a:p>
            </p:txBody>
          </p:sp>
        </mc:Choice>
        <mc:Fallback xmlns="">
          <p:sp>
            <p:nvSpPr>
              <p:cNvPr id="6" name="TextBox 5">
                <a:extLst>
                  <a:ext uri="{FF2B5EF4-FFF2-40B4-BE49-F238E27FC236}">
                    <a16:creationId xmlns:a16="http://schemas.microsoft.com/office/drawing/2014/main" id="{08933DFA-BAF6-4763-BBBB-68A983FFDE9D}"/>
                  </a:ext>
                </a:extLst>
              </p:cNvPr>
              <p:cNvSpPr txBox="1">
                <a:spLocks noRot="1" noChangeAspect="1" noMove="1" noResize="1" noEditPoints="1" noAdjustHandles="1" noChangeArrowheads="1" noChangeShapeType="1" noTextEdit="1"/>
              </p:cNvSpPr>
              <p:nvPr/>
            </p:nvSpPr>
            <p:spPr>
              <a:xfrm>
                <a:off x="354747" y="580363"/>
                <a:ext cx="4822987" cy="369332"/>
              </a:xfrm>
              <a:prstGeom prst="rect">
                <a:avLst/>
              </a:prstGeom>
              <a:blipFill>
                <a:blip r:embed="rId2"/>
                <a:stretch>
                  <a:fillRect l="-882" t="-6250" b="-20313"/>
                </a:stretch>
              </a:blipFill>
              <a:ln w="19050">
                <a:solidFill>
                  <a:schemeClr val="tx1"/>
                </a:solidFill>
              </a:ln>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B7C1FA03-A4B5-42DA-9CCF-BBD21189841C}"/>
              </a:ext>
            </a:extLst>
          </p:cNvPr>
          <p:cNvSpPr txBox="1"/>
          <p:nvPr/>
        </p:nvSpPr>
        <p:spPr>
          <a:xfrm>
            <a:off x="354747" y="1283733"/>
            <a:ext cx="2122248"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Continuity Equation</a:t>
            </a:r>
            <a:endParaRPr lang="ko-KR" altLang="en-US" sz="1600" dirty="0"/>
          </a:p>
        </p:txBody>
      </p:sp>
      <p:pic>
        <p:nvPicPr>
          <p:cNvPr id="3" name="그림 2">
            <a:extLst>
              <a:ext uri="{FF2B5EF4-FFF2-40B4-BE49-F238E27FC236}">
                <a16:creationId xmlns:a16="http://schemas.microsoft.com/office/drawing/2014/main" id="{58DC92B9-738F-45E2-AEA2-F619E2C3E8E3}"/>
              </a:ext>
            </a:extLst>
          </p:cNvPr>
          <p:cNvPicPr>
            <a:picLocks noChangeAspect="1"/>
          </p:cNvPicPr>
          <p:nvPr/>
        </p:nvPicPr>
        <p:blipFill>
          <a:blip r:embed="rId3"/>
          <a:stretch>
            <a:fillRect/>
          </a:stretch>
        </p:blipFill>
        <p:spPr>
          <a:xfrm>
            <a:off x="503134" y="1591510"/>
            <a:ext cx="1775986" cy="678561"/>
          </a:xfrm>
          <a:prstGeom prst="rect">
            <a:avLst/>
          </a:prstGeom>
        </p:spPr>
      </p:pic>
      <p:sp>
        <p:nvSpPr>
          <p:cNvPr id="8" name="TextBox 7">
            <a:extLst>
              <a:ext uri="{FF2B5EF4-FFF2-40B4-BE49-F238E27FC236}">
                <a16:creationId xmlns:a16="http://schemas.microsoft.com/office/drawing/2014/main" id="{FFE52B8A-24E9-41D9-87CE-31061074219A}"/>
              </a:ext>
            </a:extLst>
          </p:cNvPr>
          <p:cNvSpPr txBox="1"/>
          <p:nvPr/>
        </p:nvSpPr>
        <p:spPr>
          <a:xfrm>
            <a:off x="354746" y="2327230"/>
            <a:ext cx="2255297"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Momentum Equation</a:t>
            </a:r>
            <a:endParaRPr lang="ko-KR" altLang="en-US" sz="1600" dirty="0"/>
          </a:p>
        </p:txBody>
      </p:sp>
      <p:pic>
        <p:nvPicPr>
          <p:cNvPr id="9" name="그림 8">
            <a:extLst>
              <a:ext uri="{FF2B5EF4-FFF2-40B4-BE49-F238E27FC236}">
                <a16:creationId xmlns:a16="http://schemas.microsoft.com/office/drawing/2014/main" id="{BFC6385A-C560-47DF-A4B2-0FA13C236AB2}"/>
              </a:ext>
            </a:extLst>
          </p:cNvPr>
          <p:cNvPicPr>
            <a:picLocks noChangeAspect="1"/>
          </p:cNvPicPr>
          <p:nvPr/>
        </p:nvPicPr>
        <p:blipFill rotWithShape="1">
          <a:blip r:embed="rId4"/>
          <a:srcRect t="11473"/>
          <a:stretch/>
        </p:blipFill>
        <p:spPr>
          <a:xfrm>
            <a:off x="503134" y="2705184"/>
            <a:ext cx="6291949" cy="589275"/>
          </a:xfrm>
          <a:prstGeom prst="rect">
            <a:avLst/>
          </a:prstGeom>
        </p:spPr>
      </p:pic>
      <p:sp>
        <p:nvSpPr>
          <p:cNvPr id="10" name="TextBox 9">
            <a:extLst>
              <a:ext uri="{FF2B5EF4-FFF2-40B4-BE49-F238E27FC236}">
                <a16:creationId xmlns:a16="http://schemas.microsoft.com/office/drawing/2014/main" id="{108728B1-264C-43E0-80DC-5EE4B4E6D488}"/>
              </a:ext>
            </a:extLst>
          </p:cNvPr>
          <p:cNvSpPr txBox="1"/>
          <p:nvPr/>
        </p:nvSpPr>
        <p:spPr>
          <a:xfrm>
            <a:off x="354746" y="3478329"/>
            <a:ext cx="1829603"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Energy Equation</a:t>
            </a:r>
            <a:endParaRPr lang="ko-KR" altLang="en-US" sz="1600" dirty="0"/>
          </a:p>
        </p:txBody>
      </p:sp>
      <p:pic>
        <p:nvPicPr>
          <p:cNvPr id="11" name="그림 10">
            <a:extLst>
              <a:ext uri="{FF2B5EF4-FFF2-40B4-BE49-F238E27FC236}">
                <a16:creationId xmlns:a16="http://schemas.microsoft.com/office/drawing/2014/main" id="{611167DD-DB95-4A42-A5FB-C2683184003E}"/>
              </a:ext>
            </a:extLst>
          </p:cNvPr>
          <p:cNvPicPr>
            <a:picLocks noChangeAspect="1"/>
          </p:cNvPicPr>
          <p:nvPr/>
        </p:nvPicPr>
        <p:blipFill>
          <a:blip r:embed="rId5"/>
          <a:stretch>
            <a:fillRect/>
          </a:stretch>
        </p:blipFill>
        <p:spPr>
          <a:xfrm>
            <a:off x="503134" y="3746471"/>
            <a:ext cx="5453049" cy="721065"/>
          </a:xfrm>
          <a:prstGeom prst="rect">
            <a:avLst/>
          </a:prstGeom>
        </p:spPr>
      </p:pic>
      <p:sp>
        <p:nvSpPr>
          <p:cNvPr id="13" name="TextBox 12">
            <a:extLst>
              <a:ext uri="{FF2B5EF4-FFF2-40B4-BE49-F238E27FC236}">
                <a16:creationId xmlns:a16="http://schemas.microsoft.com/office/drawing/2014/main" id="{E9CE09F7-1525-4394-AE31-6910340AC44B}"/>
              </a:ext>
            </a:extLst>
          </p:cNvPr>
          <p:cNvSpPr txBox="1"/>
          <p:nvPr/>
        </p:nvSpPr>
        <p:spPr>
          <a:xfrm>
            <a:off x="354745" y="4566401"/>
            <a:ext cx="2057551" cy="338554"/>
          </a:xfrm>
          <a:prstGeom prst="rect">
            <a:avLst/>
          </a:prstGeom>
          <a:ln w="19050">
            <a:noFill/>
          </a:ln>
        </p:spPr>
        <p:txBody>
          <a:bodyPr wrap="none" rtlCol="0">
            <a:spAutoFit/>
          </a:bodyPr>
          <a:lstStyle/>
          <a:p>
            <a:pPr marL="285750" indent="-285750">
              <a:buFont typeface="Wingdings" panose="05000000000000000000" pitchFamily="2" charset="2"/>
              <a:buChar char="Ø"/>
            </a:pPr>
            <a:r>
              <a:rPr lang="en-US" altLang="ko-KR" sz="1600" dirty="0"/>
              <a:t>Transport Equation</a:t>
            </a:r>
            <a:endParaRPr lang="ko-KR" altLang="en-US" sz="1600" dirty="0"/>
          </a:p>
        </p:txBody>
      </p:sp>
      <p:pic>
        <p:nvPicPr>
          <p:cNvPr id="14" name="그림 13">
            <a:extLst>
              <a:ext uri="{FF2B5EF4-FFF2-40B4-BE49-F238E27FC236}">
                <a16:creationId xmlns:a16="http://schemas.microsoft.com/office/drawing/2014/main" id="{CB8602B4-2452-4304-90A1-AE7A9DB86B23}"/>
              </a:ext>
            </a:extLst>
          </p:cNvPr>
          <p:cNvPicPr>
            <a:picLocks noChangeAspect="1"/>
          </p:cNvPicPr>
          <p:nvPr/>
        </p:nvPicPr>
        <p:blipFill>
          <a:blip r:embed="rId6"/>
          <a:stretch>
            <a:fillRect/>
          </a:stretch>
        </p:blipFill>
        <p:spPr>
          <a:xfrm>
            <a:off x="503134" y="4930629"/>
            <a:ext cx="5805387" cy="695390"/>
          </a:xfrm>
          <a:prstGeom prst="rect">
            <a:avLst/>
          </a:prstGeom>
        </p:spPr>
      </p:pic>
      <p:pic>
        <p:nvPicPr>
          <p:cNvPr id="15" name="그림 14">
            <a:extLst>
              <a:ext uri="{FF2B5EF4-FFF2-40B4-BE49-F238E27FC236}">
                <a16:creationId xmlns:a16="http://schemas.microsoft.com/office/drawing/2014/main" id="{E20A0102-06DC-43BC-A0D1-1505755929AD}"/>
              </a:ext>
            </a:extLst>
          </p:cNvPr>
          <p:cNvPicPr>
            <a:picLocks noChangeAspect="1"/>
          </p:cNvPicPr>
          <p:nvPr/>
        </p:nvPicPr>
        <p:blipFill>
          <a:blip r:embed="rId7"/>
          <a:stretch>
            <a:fillRect/>
          </a:stretch>
        </p:blipFill>
        <p:spPr>
          <a:xfrm>
            <a:off x="503134" y="5625381"/>
            <a:ext cx="6920660" cy="589275"/>
          </a:xfrm>
          <a:prstGeom prst="rect">
            <a:avLst/>
          </a:prstGeom>
        </p:spPr>
      </p:pic>
      <p:sp>
        <p:nvSpPr>
          <p:cNvPr id="16" name="TextBox 15">
            <a:extLst>
              <a:ext uri="{FF2B5EF4-FFF2-40B4-BE49-F238E27FC236}">
                <a16:creationId xmlns:a16="http://schemas.microsoft.com/office/drawing/2014/main" id="{F973E908-591C-4AF3-8E7A-15237E5EDB80}"/>
              </a:ext>
            </a:extLst>
          </p:cNvPr>
          <p:cNvSpPr txBox="1"/>
          <p:nvPr/>
        </p:nvSpPr>
        <p:spPr>
          <a:xfrm>
            <a:off x="475068" y="116268"/>
            <a:ext cx="1898277" cy="307777"/>
          </a:xfrm>
          <a:prstGeom prst="rect">
            <a:avLst/>
          </a:prstGeom>
        </p:spPr>
        <p:txBody>
          <a:bodyPr wrap="none" rtlCol="0">
            <a:spAutoFit/>
          </a:bodyPr>
          <a:lstStyle/>
          <a:p>
            <a:pPr algn="ctr"/>
            <a:r>
              <a:rPr lang="en-US" altLang="ko-KR" sz="1400" dirty="0"/>
              <a:t>Computational Method</a:t>
            </a:r>
            <a:endParaRPr lang="ko-KR" altLang="en-US" sz="1400" dirty="0"/>
          </a:p>
        </p:txBody>
      </p:sp>
    </p:spTree>
    <p:extLst>
      <p:ext uri="{BB962C8B-B14F-4D97-AF65-F5344CB8AC3E}">
        <p14:creationId xmlns:p14="http://schemas.microsoft.com/office/powerpoint/2010/main" val="2446702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B6CCA86E-6AC8-4FE3-85C3-D06497381659}"/>
              </a:ext>
            </a:extLst>
          </p:cNvPr>
          <p:cNvSpPr txBox="1"/>
          <p:nvPr/>
        </p:nvSpPr>
        <p:spPr>
          <a:xfrm>
            <a:off x="354747" y="580363"/>
            <a:ext cx="2151102" cy="369332"/>
          </a:xfrm>
          <a:prstGeom prst="rect">
            <a:avLst/>
          </a:prstGeom>
          <a:ln w="19050">
            <a:solidFill>
              <a:schemeClr val="tx1"/>
            </a:solidFill>
          </a:ln>
        </p:spPr>
        <p:txBody>
          <a:bodyPr wrap="none" rtlCol="0">
            <a:spAutoFit/>
          </a:bodyPr>
          <a:lstStyle/>
          <a:p>
            <a:r>
              <a:rPr lang="en-US" altLang="ko-KR" dirty="0"/>
              <a:t>Boundary Conditions</a:t>
            </a:r>
            <a:endParaRPr lang="ko-KR" altLang="en-US" dirty="0"/>
          </a:p>
        </p:txBody>
      </p:sp>
      <p:sp>
        <p:nvSpPr>
          <p:cNvPr id="6" name="TextBox 5">
            <a:extLst>
              <a:ext uri="{FF2B5EF4-FFF2-40B4-BE49-F238E27FC236}">
                <a16:creationId xmlns:a16="http://schemas.microsoft.com/office/drawing/2014/main" id="{41B38934-425B-4457-AE82-F504F3D84F56}"/>
              </a:ext>
            </a:extLst>
          </p:cNvPr>
          <p:cNvSpPr txBox="1"/>
          <p:nvPr/>
        </p:nvSpPr>
        <p:spPr>
          <a:xfrm>
            <a:off x="475068" y="116268"/>
            <a:ext cx="1898277" cy="307777"/>
          </a:xfrm>
          <a:prstGeom prst="rect">
            <a:avLst/>
          </a:prstGeom>
        </p:spPr>
        <p:txBody>
          <a:bodyPr wrap="none" rtlCol="0">
            <a:spAutoFit/>
          </a:bodyPr>
          <a:lstStyle/>
          <a:p>
            <a:pPr algn="ctr"/>
            <a:r>
              <a:rPr lang="en-US" altLang="ko-KR" sz="1400" dirty="0"/>
              <a:t>Computational Method</a:t>
            </a:r>
            <a:endParaRPr lang="ko-KR" altLang="en-US" sz="1400" dirty="0"/>
          </a:p>
        </p:txBody>
      </p:sp>
      <p:grpSp>
        <p:nvGrpSpPr>
          <p:cNvPr id="16" name="그룹 15">
            <a:extLst>
              <a:ext uri="{FF2B5EF4-FFF2-40B4-BE49-F238E27FC236}">
                <a16:creationId xmlns:a16="http://schemas.microsoft.com/office/drawing/2014/main" id="{68D708D0-5DCE-4C26-82E5-363878B523FF}"/>
              </a:ext>
            </a:extLst>
          </p:cNvPr>
          <p:cNvGrpSpPr/>
          <p:nvPr/>
        </p:nvGrpSpPr>
        <p:grpSpPr>
          <a:xfrm>
            <a:off x="195356" y="1785841"/>
            <a:ext cx="6222222" cy="3441309"/>
            <a:chOff x="354748" y="946132"/>
            <a:chExt cx="7498731" cy="4235323"/>
          </a:xfrm>
        </p:grpSpPr>
        <p:grpSp>
          <p:nvGrpSpPr>
            <p:cNvPr id="15" name="그룹 14">
              <a:extLst>
                <a:ext uri="{FF2B5EF4-FFF2-40B4-BE49-F238E27FC236}">
                  <a16:creationId xmlns:a16="http://schemas.microsoft.com/office/drawing/2014/main" id="{FC6B596F-A16E-4A42-950E-F13C18F65B66}"/>
                </a:ext>
              </a:extLst>
            </p:cNvPr>
            <p:cNvGrpSpPr/>
            <p:nvPr/>
          </p:nvGrpSpPr>
          <p:grpSpPr>
            <a:xfrm>
              <a:off x="354748" y="946132"/>
              <a:ext cx="7498731" cy="4235323"/>
              <a:chOff x="354748" y="946132"/>
              <a:chExt cx="7498731" cy="4235323"/>
            </a:xfrm>
          </p:grpSpPr>
          <p:pic>
            <p:nvPicPr>
              <p:cNvPr id="5" name="그림 4">
                <a:extLst>
                  <a:ext uri="{FF2B5EF4-FFF2-40B4-BE49-F238E27FC236}">
                    <a16:creationId xmlns:a16="http://schemas.microsoft.com/office/drawing/2014/main" id="{3A1DEA53-D69E-4C26-B535-90763DEAD5E8}"/>
                  </a:ext>
                </a:extLst>
              </p:cNvPr>
              <p:cNvPicPr>
                <a:picLocks noChangeAspect="1"/>
              </p:cNvPicPr>
              <p:nvPr/>
            </p:nvPicPr>
            <p:blipFill rotWithShape="1">
              <a:blip r:embed="rId2"/>
              <a:srcRect l="-1206" t="1740" r="1206" b="848"/>
              <a:stretch/>
            </p:blipFill>
            <p:spPr>
              <a:xfrm>
                <a:off x="354748" y="1735260"/>
                <a:ext cx="2817078" cy="1773759"/>
              </a:xfrm>
              <a:prstGeom prst="rect">
                <a:avLst/>
              </a:prstGeom>
            </p:spPr>
          </p:pic>
          <p:grpSp>
            <p:nvGrpSpPr>
              <p:cNvPr id="8" name="그룹 7">
                <a:extLst>
                  <a:ext uri="{FF2B5EF4-FFF2-40B4-BE49-F238E27FC236}">
                    <a16:creationId xmlns:a16="http://schemas.microsoft.com/office/drawing/2014/main" id="{F5F1C970-39B7-4E16-A49F-1264990A1CE7}"/>
                  </a:ext>
                </a:extLst>
              </p:cNvPr>
              <p:cNvGrpSpPr/>
              <p:nvPr/>
            </p:nvGrpSpPr>
            <p:grpSpPr>
              <a:xfrm>
                <a:off x="3424120" y="946132"/>
                <a:ext cx="4429359" cy="4235323"/>
                <a:chOff x="5019024" y="972765"/>
                <a:chExt cx="4429359" cy="4235323"/>
              </a:xfrm>
            </p:grpSpPr>
            <p:pic>
              <p:nvPicPr>
                <p:cNvPr id="2" name="그림 1">
                  <a:extLst>
                    <a:ext uri="{FF2B5EF4-FFF2-40B4-BE49-F238E27FC236}">
                      <a16:creationId xmlns:a16="http://schemas.microsoft.com/office/drawing/2014/main" id="{AB7CF193-0CAD-40EA-A54B-6E16E6450111}"/>
                    </a:ext>
                  </a:extLst>
                </p:cNvPr>
                <p:cNvPicPr>
                  <a:picLocks noChangeAspect="1"/>
                </p:cNvPicPr>
                <p:nvPr/>
              </p:nvPicPr>
              <p:blipFill>
                <a:blip r:embed="rId3"/>
                <a:stretch>
                  <a:fillRect/>
                </a:stretch>
              </p:blipFill>
              <p:spPr>
                <a:xfrm>
                  <a:off x="5019024" y="972765"/>
                  <a:ext cx="4429359" cy="4235323"/>
                </a:xfrm>
                <a:prstGeom prst="rect">
                  <a:avLst/>
                </a:prstGeom>
              </p:spPr>
            </p:pic>
            <p:sp>
              <p:nvSpPr>
                <p:cNvPr id="7" name="직사각형 6">
                  <a:extLst>
                    <a:ext uri="{FF2B5EF4-FFF2-40B4-BE49-F238E27FC236}">
                      <a16:creationId xmlns:a16="http://schemas.microsoft.com/office/drawing/2014/main" id="{92236B01-791C-4BE5-9937-40213FE89B15}"/>
                    </a:ext>
                  </a:extLst>
                </p:cNvPr>
                <p:cNvSpPr/>
                <p:nvPr/>
              </p:nvSpPr>
              <p:spPr>
                <a:xfrm>
                  <a:off x="5715000" y="3473450"/>
                  <a:ext cx="711200" cy="412750"/>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cxnSp>
            <p:nvCxnSpPr>
              <p:cNvPr id="11" name="직선 연결선 10">
                <a:extLst>
                  <a:ext uri="{FF2B5EF4-FFF2-40B4-BE49-F238E27FC236}">
                    <a16:creationId xmlns:a16="http://schemas.microsoft.com/office/drawing/2014/main" id="{4ADCB532-0007-4060-A19C-7400A57B7910}"/>
                  </a:ext>
                </a:extLst>
              </p:cNvPr>
              <p:cNvCxnSpPr/>
              <p:nvPr/>
            </p:nvCxnSpPr>
            <p:spPr>
              <a:xfrm flipH="1" flipV="1">
                <a:off x="3171826" y="1766888"/>
                <a:ext cx="948270" cy="16621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13F479D-E451-4E0B-9CE2-032C8B4AA54E}"/>
                  </a:ext>
                </a:extLst>
              </p:cNvPr>
              <p:cNvCxnSpPr>
                <a:cxnSpLocks/>
              </p:cNvCxnSpPr>
              <p:nvPr/>
            </p:nvCxnSpPr>
            <p:spPr>
              <a:xfrm flipH="1" flipV="1">
                <a:off x="3219015" y="3504256"/>
                <a:ext cx="901082" cy="355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직사각형 8">
              <a:extLst>
                <a:ext uri="{FF2B5EF4-FFF2-40B4-BE49-F238E27FC236}">
                  <a16:creationId xmlns:a16="http://schemas.microsoft.com/office/drawing/2014/main" id="{C0EB376A-BA2B-4522-BBED-81504566EB2F}"/>
                </a:ext>
              </a:extLst>
            </p:cNvPr>
            <p:cNvSpPr/>
            <p:nvPr/>
          </p:nvSpPr>
          <p:spPr>
            <a:xfrm>
              <a:off x="401937" y="1730497"/>
              <a:ext cx="2769889" cy="1773759"/>
            </a:xfrm>
            <a:prstGeom prst="rect">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sp>
        <p:nvSpPr>
          <p:cNvPr id="17" name="직사각형 16">
            <a:extLst>
              <a:ext uri="{FF2B5EF4-FFF2-40B4-BE49-F238E27FC236}">
                <a16:creationId xmlns:a16="http://schemas.microsoft.com/office/drawing/2014/main" id="{D1952B3C-A52E-4433-8895-1E674D02D3E5}"/>
              </a:ext>
            </a:extLst>
          </p:cNvPr>
          <p:cNvSpPr/>
          <p:nvPr/>
        </p:nvSpPr>
        <p:spPr>
          <a:xfrm>
            <a:off x="6417578" y="1683907"/>
            <a:ext cx="5704514" cy="3490186"/>
          </a:xfrm>
          <a:prstGeom prst="rect">
            <a:avLst/>
          </a:prstGeom>
        </p:spPr>
        <p:txBody>
          <a:bodyPr wrap="square">
            <a:spAutoFit/>
          </a:bodyPr>
          <a:lstStyle/>
          <a:p>
            <a:pPr marL="285750" indent="-285750" algn="just" fontAlgn="base">
              <a:lnSpc>
                <a:spcPct val="160000"/>
              </a:lnSpc>
              <a:buFont typeface="Wingdings" panose="05000000000000000000" pitchFamily="2" charset="2"/>
              <a:buChar char="Ø"/>
            </a:pPr>
            <a:r>
              <a:rPr lang="en-US" altLang="ko-KR" sz="1600" kern="0" dirty="0">
                <a:solidFill>
                  <a:srgbClr val="000000"/>
                </a:solidFill>
                <a:ea typeface="함초롬바탕" panose="02030604000101010101" pitchFamily="18" charset="-127"/>
              </a:rPr>
              <a:t>The extended domain is created at the exit of the nozzle</a:t>
            </a:r>
          </a:p>
          <a:p>
            <a:pPr marL="285750" indent="-285750" algn="just" fontAlgn="base">
              <a:lnSpc>
                <a:spcPct val="160000"/>
              </a:lnSpc>
              <a:buFont typeface="Wingdings" panose="05000000000000000000" pitchFamily="2" charset="2"/>
              <a:buChar char="Ø"/>
            </a:pPr>
            <a:r>
              <a:rPr lang="en-US" altLang="ko-KR" sz="1600" kern="0" dirty="0">
                <a:solidFill>
                  <a:srgbClr val="000000"/>
                </a:solidFill>
                <a:ea typeface="함초롬바탕" panose="02030604000101010101" pitchFamily="18" charset="-127"/>
              </a:rPr>
              <a:t>The boundaries of the extended domain are represented as upstream, outlet, and side boundaries</a:t>
            </a:r>
          </a:p>
          <a:p>
            <a:pPr marL="285750" indent="-285750" algn="just">
              <a:buFont typeface="Wingdings" panose="05000000000000000000" pitchFamily="2" charset="2"/>
              <a:buChar char="Ø"/>
            </a:pPr>
            <a:r>
              <a:rPr lang="en-US" altLang="ko-KR" sz="1600" dirty="0"/>
              <a:t>The outlet and side boundaries are stretched by 16, 25, and 10 times the nozzle exit height in the x, y, and z axes, respectively. Pressure inlet boundary condition is applied at the nozzle inlet and pressure outlet is imposed on the downstream boundary of the domain</a:t>
            </a:r>
          </a:p>
          <a:p>
            <a:pPr marL="285750" indent="-285750" algn="just">
              <a:buFont typeface="Wingdings" panose="05000000000000000000" pitchFamily="2" charset="2"/>
              <a:buChar char="Ø"/>
            </a:pPr>
            <a:r>
              <a:rPr lang="en-US" altLang="ko-KR" sz="1600" dirty="0"/>
              <a:t>The no-slip and adiabatic boundary conditions are applied at the nozzle walls</a:t>
            </a:r>
          </a:p>
          <a:p>
            <a:pPr marL="285750" indent="-285750" algn="just">
              <a:buFont typeface="Wingdings" panose="05000000000000000000" pitchFamily="2" charset="2"/>
              <a:buChar char="Ø"/>
            </a:pPr>
            <a:r>
              <a:rPr lang="en-US" altLang="ko-KR" sz="1600" dirty="0"/>
              <a:t>Depending on the design NPR, the total pressure varies as well, as Pt = Pb × NPR. Pressure Pb refers to atmospheric pressure</a:t>
            </a:r>
            <a:endParaRPr lang="en-US" altLang="ko-KR" sz="1100" kern="0" dirty="0">
              <a:solidFill>
                <a:srgbClr val="000000"/>
              </a:solidFill>
              <a:ea typeface="함초롬바탕" panose="02030604000101010101" pitchFamily="18" charset="-127"/>
            </a:endParaRPr>
          </a:p>
        </p:txBody>
      </p:sp>
    </p:spTree>
    <p:extLst>
      <p:ext uri="{BB962C8B-B14F-4D97-AF65-F5344CB8AC3E}">
        <p14:creationId xmlns:p14="http://schemas.microsoft.com/office/powerpoint/2010/main" val="267014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B9344F2-0A75-420A-B860-D6A4FFC980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F43DE-75CA-49C9-AD71-AD05E5FC2AEA}"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5FC9A860-EF65-496D-BD12-4B5659B2DE3E}"/>
              </a:ext>
            </a:extLst>
          </p:cNvPr>
          <p:cNvSpPr txBox="1"/>
          <p:nvPr/>
        </p:nvSpPr>
        <p:spPr>
          <a:xfrm>
            <a:off x="354747" y="580363"/>
            <a:ext cx="2410596" cy="369332"/>
          </a:xfrm>
          <a:prstGeom prst="rect">
            <a:avLst/>
          </a:prstGeom>
          <a:ln w="19050">
            <a:solidFill>
              <a:schemeClr val="tx1"/>
            </a:solidFill>
          </a:ln>
        </p:spPr>
        <p:txBody>
          <a:bodyPr wrap="none" rtlCol="0">
            <a:spAutoFit/>
          </a:bodyPr>
          <a:lstStyle/>
          <a:p>
            <a:r>
              <a:rPr lang="en-US" altLang="ko-KR" dirty="0"/>
              <a:t>Grid Independence Test</a:t>
            </a:r>
            <a:endParaRPr lang="ko-KR" altLang="en-US" dirty="0"/>
          </a:p>
        </p:txBody>
      </p:sp>
      <p:sp>
        <p:nvSpPr>
          <p:cNvPr id="2" name="TextBox 1">
            <a:extLst>
              <a:ext uri="{FF2B5EF4-FFF2-40B4-BE49-F238E27FC236}">
                <a16:creationId xmlns:a16="http://schemas.microsoft.com/office/drawing/2014/main" id="{45E0320B-EE2D-4C92-95D1-B1D4ECDAB41F}"/>
              </a:ext>
            </a:extLst>
          </p:cNvPr>
          <p:cNvSpPr txBox="1"/>
          <p:nvPr/>
        </p:nvSpPr>
        <p:spPr>
          <a:xfrm>
            <a:off x="411480" y="1097280"/>
            <a:ext cx="11435631" cy="369332"/>
          </a:xfrm>
          <a:prstGeom prst="rect">
            <a:avLst/>
          </a:prstGeom>
        </p:spPr>
        <p:txBody>
          <a:bodyPr wrap="none" rtlCol="0">
            <a:spAutoFit/>
          </a:bodyPr>
          <a:lstStyle/>
          <a:p>
            <a:r>
              <a:rPr lang="en-US" altLang="ko-KR" dirty="0"/>
              <a:t>Grid independence analysis is conducted to achieve higher accuracy results using high-density and high-resolution mesh</a:t>
            </a:r>
            <a:endParaRPr lang="ko-KR" altLang="en-US" dirty="0"/>
          </a:p>
        </p:txBody>
      </p:sp>
      <p:grpSp>
        <p:nvGrpSpPr>
          <p:cNvPr id="20" name="그룹 19">
            <a:extLst>
              <a:ext uri="{FF2B5EF4-FFF2-40B4-BE49-F238E27FC236}">
                <a16:creationId xmlns:a16="http://schemas.microsoft.com/office/drawing/2014/main" id="{634F22F3-AF95-479B-A971-A362DEA4BE95}"/>
              </a:ext>
            </a:extLst>
          </p:cNvPr>
          <p:cNvGrpSpPr/>
          <p:nvPr/>
        </p:nvGrpSpPr>
        <p:grpSpPr>
          <a:xfrm>
            <a:off x="158193" y="1972337"/>
            <a:ext cx="6837822" cy="3262027"/>
            <a:chOff x="354747" y="1715223"/>
            <a:chExt cx="6837822" cy="3262027"/>
          </a:xfrm>
        </p:grpSpPr>
        <p:pic>
          <p:nvPicPr>
            <p:cNvPr id="17" name="그림 16">
              <a:extLst>
                <a:ext uri="{FF2B5EF4-FFF2-40B4-BE49-F238E27FC236}">
                  <a16:creationId xmlns:a16="http://schemas.microsoft.com/office/drawing/2014/main" id="{16791CA3-2E9D-4533-870D-837AFD67622E}"/>
                </a:ext>
              </a:extLst>
            </p:cNvPr>
            <p:cNvPicPr>
              <a:picLocks noChangeAspect="1"/>
            </p:cNvPicPr>
            <p:nvPr/>
          </p:nvPicPr>
          <p:blipFill>
            <a:blip r:embed="rId2"/>
            <a:stretch>
              <a:fillRect/>
            </a:stretch>
          </p:blipFill>
          <p:spPr>
            <a:xfrm>
              <a:off x="354747" y="1715223"/>
              <a:ext cx="6638327" cy="2831140"/>
            </a:xfrm>
            <a:prstGeom prst="rect">
              <a:avLst/>
            </a:prstGeom>
          </p:spPr>
        </p:pic>
        <p:sp>
          <p:nvSpPr>
            <p:cNvPr id="18" name="TextBox 17">
              <a:extLst>
                <a:ext uri="{FF2B5EF4-FFF2-40B4-BE49-F238E27FC236}">
                  <a16:creationId xmlns:a16="http://schemas.microsoft.com/office/drawing/2014/main" id="{D74A7FAE-0F74-4675-9252-09A2C9170C78}"/>
                </a:ext>
              </a:extLst>
            </p:cNvPr>
            <p:cNvSpPr txBox="1"/>
            <p:nvPr/>
          </p:nvSpPr>
          <p:spPr>
            <a:xfrm>
              <a:off x="537150" y="4614761"/>
              <a:ext cx="3042756" cy="276999"/>
            </a:xfrm>
            <a:prstGeom prst="rect">
              <a:avLst/>
            </a:prstGeom>
          </p:spPr>
          <p:txBody>
            <a:bodyPr wrap="none" rtlCol="0">
              <a:spAutoFit/>
            </a:bodyPr>
            <a:lstStyle/>
            <a:p>
              <a:r>
                <a:rPr lang="en-US" altLang="ko-KR" sz="1200" dirty="0"/>
                <a:t>[static pressure distribution for all three grids]</a:t>
              </a:r>
              <a:endParaRPr lang="ko-KR" altLang="en-US" sz="1200" dirty="0"/>
            </a:p>
          </p:txBody>
        </p:sp>
        <p:sp>
          <p:nvSpPr>
            <p:cNvPr id="19" name="TextBox 18">
              <a:extLst>
                <a:ext uri="{FF2B5EF4-FFF2-40B4-BE49-F238E27FC236}">
                  <a16:creationId xmlns:a16="http://schemas.microsoft.com/office/drawing/2014/main" id="{21FBE3D2-F0B2-400A-BD08-5268D888CF4D}"/>
                </a:ext>
              </a:extLst>
            </p:cNvPr>
            <p:cNvSpPr txBox="1"/>
            <p:nvPr/>
          </p:nvSpPr>
          <p:spPr>
            <a:xfrm>
              <a:off x="3873405" y="4546363"/>
              <a:ext cx="3319164" cy="430887"/>
            </a:xfrm>
            <a:prstGeom prst="rect">
              <a:avLst/>
            </a:prstGeom>
          </p:spPr>
          <p:txBody>
            <a:bodyPr wrap="square" rtlCol="0">
              <a:spAutoFit/>
            </a:bodyPr>
            <a:lstStyle/>
            <a:p>
              <a:pPr algn="just"/>
              <a:r>
                <a:rPr lang="en-US" altLang="ko-KR" sz="1100" dirty="0"/>
                <a:t>[Comparing static pressure distribution for the experimental and computational calculations at NPR=3]</a:t>
              </a:r>
              <a:endParaRPr lang="ko-KR" altLang="en-US" sz="1100" dirty="0"/>
            </a:p>
          </p:txBody>
        </p:sp>
      </p:grpSp>
      <p:sp>
        <p:nvSpPr>
          <p:cNvPr id="12" name="직사각형 11">
            <a:extLst>
              <a:ext uri="{FF2B5EF4-FFF2-40B4-BE49-F238E27FC236}">
                <a16:creationId xmlns:a16="http://schemas.microsoft.com/office/drawing/2014/main" id="{EDCA3121-91D9-46F1-8D41-194E77CC430A}"/>
              </a:ext>
            </a:extLst>
          </p:cNvPr>
          <p:cNvSpPr/>
          <p:nvPr/>
        </p:nvSpPr>
        <p:spPr>
          <a:xfrm>
            <a:off x="6671992" y="2025677"/>
            <a:ext cx="5443096" cy="2411686"/>
          </a:xfrm>
          <a:prstGeom prst="rect">
            <a:avLst/>
          </a:prstGeom>
        </p:spPr>
        <p:txBody>
          <a:bodyPr wrap="square">
            <a:spAutoFit/>
          </a:bodyPr>
          <a:lstStyle/>
          <a:p>
            <a:pPr marL="285750" indent="-285750" algn="just" fontAlgn="base">
              <a:lnSpc>
                <a:spcPct val="160000"/>
              </a:lnSpc>
              <a:buFont typeface="Wingdings" panose="05000000000000000000" pitchFamily="2" charset="2"/>
              <a:buChar char="Ø"/>
            </a:pPr>
            <a:r>
              <a:rPr lang="en-US" altLang="ko-KR" sz="1600" kern="0" dirty="0">
                <a:solidFill>
                  <a:srgbClr val="000000"/>
                </a:solidFill>
                <a:ea typeface="함초롬바탕" panose="02030604000101010101" pitchFamily="18" charset="-127"/>
              </a:rPr>
              <a:t>The results indicate the differential values in static pressure distribution for the coarse grid and the other two grids however static pressure distributions for medium and fine grids demonstrated a difference of 1%</a:t>
            </a:r>
          </a:p>
          <a:p>
            <a:pPr algn="just" fontAlgn="base">
              <a:lnSpc>
                <a:spcPct val="160000"/>
              </a:lnSpc>
            </a:pPr>
            <a:endParaRPr lang="en-US" altLang="ko-KR" sz="1600" kern="0" dirty="0">
              <a:solidFill>
                <a:srgbClr val="000000"/>
              </a:solidFill>
              <a:ea typeface="함초롬바탕" panose="02030604000101010101" pitchFamily="18" charset="-127"/>
            </a:endParaRPr>
          </a:p>
          <a:p>
            <a:pPr marL="285750" indent="-285750" algn="just" fontAlgn="base">
              <a:lnSpc>
                <a:spcPct val="160000"/>
              </a:lnSpc>
              <a:buFont typeface="Wingdings" panose="05000000000000000000" pitchFamily="2" charset="2"/>
              <a:buChar char="Ø"/>
            </a:pPr>
            <a:r>
              <a:rPr lang="en-US" altLang="ko-KR" sz="1600" kern="0" dirty="0">
                <a:solidFill>
                  <a:srgbClr val="000000"/>
                </a:solidFill>
                <a:ea typeface="함초롬바탕" panose="02030604000101010101" pitchFamily="18" charset="-127"/>
              </a:rPr>
              <a:t>The </a:t>
            </a:r>
            <a:r>
              <a:rPr lang="en-US" altLang="ko-KR" sz="1600" u="sng" kern="0" dirty="0">
                <a:solidFill>
                  <a:srgbClr val="000000"/>
                </a:solidFill>
                <a:ea typeface="함초롬바탕" panose="02030604000101010101" pitchFamily="18" charset="-127"/>
              </a:rPr>
              <a:t>medium mesh </a:t>
            </a:r>
            <a:r>
              <a:rPr lang="en-US" altLang="ko-KR" sz="1600" kern="0" dirty="0">
                <a:solidFill>
                  <a:srgbClr val="000000"/>
                </a:solidFill>
                <a:ea typeface="함초롬바탕" panose="02030604000101010101" pitchFamily="18" charset="-127"/>
              </a:rPr>
              <a:t>was selected to conduct this study</a:t>
            </a:r>
            <a:endParaRPr lang="en-US" altLang="ko-KR" sz="1600" kern="0" dirty="0">
              <a:solidFill>
                <a:srgbClr val="000000"/>
              </a:solidFill>
            </a:endParaRPr>
          </a:p>
        </p:txBody>
      </p:sp>
      <p:sp>
        <p:nvSpPr>
          <p:cNvPr id="21" name="직사각형 20">
            <a:extLst>
              <a:ext uri="{FF2B5EF4-FFF2-40B4-BE49-F238E27FC236}">
                <a16:creationId xmlns:a16="http://schemas.microsoft.com/office/drawing/2014/main" id="{78BD04F8-5D5C-4BF2-BB77-C07F4E9187B2}"/>
              </a:ext>
            </a:extLst>
          </p:cNvPr>
          <p:cNvSpPr/>
          <p:nvPr/>
        </p:nvSpPr>
        <p:spPr>
          <a:xfrm>
            <a:off x="1861974" y="2327342"/>
            <a:ext cx="1290801" cy="185738"/>
          </a:xfrm>
          <a:prstGeom prst="rect">
            <a:avLst/>
          </a:prstGeom>
          <a:noFill/>
          <a:ln w="19050">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1" name="TextBox 10">
            <a:extLst>
              <a:ext uri="{FF2B5EF4-FFF2-40B4-BE49-F238E27FC236}">
                <a16:creationId xmlns:a16="http://schemas.microsoft.com/office/drawing/2014/main" id="{FB5FA33B-9C47-4322-B202-D5567C5AA8BF}"/>
              </a:ext>
            </a:extLst>
          </p:cNvPr>
          <p:cNvSpPr txBox="1"/>
          <p:nvPr/>
        </p:nvSpPr>
        <p:spPr>
          <a:xfrm>
            <a:off x="475068" y="116268"/>
            <a:ext cx="1898277" cy="307777"/>
          </a:xfrm>
          <a:prstGeom prst="rect">
            <a:avLst/>
          </a:prstGeom>
        </p:spPr>
        <p:txBody>
          <a:bodyPr wrap="none" rtlCol="0">
            <a:spAutoFit/>
          </a:bodyPr>
          <a:lstStyle/>
          <a:p>
            <a:pPr algn="ctr"/>
            <a:r>
              <a:rPr lang="en-US" altLang="ko-KR" sz="1400" dirty="0"/>
              <a:t>Computational Method</a:t>
            </a:r>
            <a:endParaRPr lang="ko-KR" altLang="en-US" sz="1400" dirty="0"/>
          </a:p>
        </p:txBody>
      </p:sp>
    </p:spTree>
    <p:extLst>
      <p:ext uri="{BB962C8B-B14F-4D97-AF65-F5344CB8AC3E}">
        <p14:creationId xmlns:p14="http://schemas.microsoft.com/office/powerpoint/2010/main" val="639978721"/>
      </p:ext>
    </p:extLst>
  </p:cSld>
  <p:clrMapOvr>
    <a:masterClrMapping/>
  </p:clrMapOvr>
</p:sld>
</file>

<file path=ppt/theme/theme1.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2000000000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2000000000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bg2">
              <a:lumMod val="25000"/>
            </a:schemeClr>
          </a:solid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2000000000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2000000000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71083</TotalTime>
  <Words>1754</Words>
  <Application>Microsoft Office PowerPoint</Application>
  <PresentationFormat>와이드스크린</PresentationFormat>
  <Paragraphs>173</Paragraphs>
  <Slides>20</Slides>
  <Notes>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나눔바른고딕</vt:lpstr>
      <vt:lpstr>맑은 고딕</vt:lpstr>
      <vt:lpstr>함초롬바탕</vt:lpstr>
      <vt:lpstr>Arial</vt:lpstr>
      <vt:lpstr>Calibri</vt:lpstr>
      <vt:lpstr>Calibri Light</vt:lpstr>
      <vt:lpstr>Cambria Math</vt:lpstr>
      <vt:lpstr>Wingdings</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장승훈</dc:creator>
  <cp:lastModifiedBy>USER</cp:lastModifiedBy>
  <cp:revision>594</cp:revision>
  <cp:lastPrinted>2024-03-20T13:08:25Z</cp:lastPrinted>
  <dcterms:created xsi:type="dcterms:W3CDTF">2022-11-14T10:48:27Z</dcterms:created>
  <dcterms:modified xsi:type="dcterms:W3CDTF">2024-05-10T02:07:16Z</dcterms:modified>
  <cp:version>1000.0000.01</cp:version>
</cp:coreProperties>
</file>